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7" r:id="rId1"/>
  </p:sldMasterIdLst>
  <p:notesMasterIdLst>
    <p:notesMasterId r:id="rId46"/>
  </p:notesMasterIdLst>
  <p:handoutMasterIdLst>
    <p:handoutMasterId r:id="rId47"/>
  </p:handoutMasterIdLst>
  <p:sldIdLst>
    <p:sldId id="985" r:id="rId2"/>
    <p:sldId id="995" r:id="rId3"/>
    <p:sldId id="986" r:id="rId4"/>
    <p:sldId id="906" r:id="rId5"/>
    <p:sldId id="996" r:id="rId6"/>
    <p:sldId id="987" r:id="rId7"/>
    <p:sldId id="913" r:id="rId8"/>
    <p:sldId id="997" r:id="rId9"/>
    <p:sldId id="998" r:id="rId10"/>
    <p:sldId id="999" r:id="rId11"/>
    <p:sldId id="1000" r:id="rId12"/>
    <p:sldId id="1001" r:id="rId13"/>
    <p:sldId id="1002" r:id="rId14"/>
    <p:sldId id="988" r:id="rId15"/>
    <p:sldId id="1003" r:id="rId16"/>
    <p:sldId id="1004" r:id="rId17"/>
    <p:sldId id="1005" r:id="rId18"/>
    <p:sldId id="1006" r:id="rId19"/>
    <p:sldId id="1007" r:id="rId20"/>
    <p:sldId id="1008" r:id="rId21"/>
    <p:sldId id="989" r:id="rId22"/>
    <p:sldId id="928" r:id="rId23"/>
    <p:sldId id="1017" r:id="rId24"/>
    <p:sldId id="1026" r:id="rId25"/>
    <p:sldId id="991" r:id="rId26"/>
    <p:sldId id="1018" r:id="rId27"/>
    <p:sldId id="1019" r:id="rId28"/>
    <p:sldId id="1020" r:id="rId29"/>
    <p:sldId id="1021" r:id="rId30"/>
    <p:sldId id="1022" r:id="rId31"/>
    <p:sldId id="1023" r:id="rId32"/>
    <p:sldId id="1024" r:id="rId33"/>
    <p:sldId id="992" r:id="rId34"/>
    <p:sldId id="1009" r:id="rId35"/>
    <p:sldId id="1010" r:id="rId36"/>
    <p:sldId id="1011" r:id="rId37"/>
    <p:sldId id="1012" r:id="rId38"/>
    <p:sldId id="993" r:id="rId39"/>
    <p:sldId id="1013" r:id="rId40"/>
    <p:sldId id="1014" r:id="rId41"/>
    <p:sldId id="890" r:id="rId42"/>
    <p:sldId id="1015" r:id="rId43"/>
    <p:sldId id="1016" r:id="rId44"/>
    <p:sldId id="994" r:id="rId45"/>
  </p:sldIdLst>
  <p:sldSz cx="9144000" cy="6858000" type="screen4x3"/>
  <p:notesSz cx="6858000" cy="9144000"/>
  <p:defaultTextStyle>
    <a:defPPr>
      <a:defRPr lang="en-US"/>
    </a:defPPr>
    <a:lvl1pPr algn="l" rtl="0" eaLnBrk="0" fontAlgn="base" hangingPunct="0">
      <a:spcBef>
        <a:spcPct val="0"/>
      </a:spcBef>
      <a:spcAft>
        <a:spcPct val="0"/>
      </a:spcAft>
      <a:defRPr sz="2000" kern="1200">
        <a:solidFill>
          <a:schemeClr val="tx1"/>
        </a:solidFill>
        <a:latin typeface="Arial" charset="0"/>
        <a:ea typeface="ヒラギノ角ゴ Pro W3" charset="0"/>
        <a:cs typeface="ヒラギノ角ゴ Pro W3" charset="0"/>
      </a:defRPr>
    </a:lvl1pPr>
    <a:lvl2pPr marL="457200" algn="l" rtl="0" eaLnBrk="0" fontAlgn="base" hangingPunct="0">
      <a:spcBef>
        <a:spcPct val="0"/>
      </a:spcBef>
      <a:spcAft>
        <a:spcPct val="0"/>
      </a:spcAft>
      <a:defRPr sz="2000" kern="1200">
        <a:solidFill>
          <a:schemeClr val="tx1"/>
        </a:solidFill>
        <a:latin typeface="Arial" charset="0"/>
        <a:ea typeface="ヒラギノ角ゴ Pro W3" charset="0"/>
        <a:cs typeface="ヒラギノ角ゴ Pro W3" charset="0"/>
      </a:defRPr>
    </a:lvl2pPr>
    <a:lvl3pPr marL="914400" algn="l" rtl="0" eaLnBrk="0" fontAlgn="base" hangingPunct="0">
      <a:spcBef>
        <a:spcPct val="0"/>
      </a:spcBef>
      <a:spcAft>
        <a:spcPct val="0"/>
      </a:spcAft>
      <a:defRPr sz="2000" kern="1200">
        <a:solidFill>
          <a:schemeClr val="tx1"/>
        </a:solidFill>
        <a:latin typeface="Arial" charset="0"/>
        <a:ea typeface="ヒラギノ角ゴ Pro W3" charset="0"/>
        <a:cs typeface="ヒラギノ角ゴ Pro W3" charset="0"/>
      </a:defRPr>
    </a:lvl3pPr>
    <a:lvl4pPr marL="1371600" algn="l" rtl="0" eaLnBrk="0" fontAlgn="base" hangingPunct="0">
      <a:spcBef>
        <a:spcPct val="0"/>
      </a:spcBef>
      <a:spcAft>
        <a:spcPct val="0"/>
      </a:spcAft>
      <a:defRPr sz="2000" kern="1200">
        <a:solidFill>
          <a:schemeClr val="tx1"/>
        </a:solidFill>
        <a:latin typeface="Arial" charset="0"/>
        <a:ea typeface="ヒラギノ角ゴ Pro W3" charset="0"/>
        <a:cs typeface="ヒラギノ角ゴ Pro W3" charset="0"/>
      </a:defRPr>
    </a:lvl4pPr>
    <a:lvl5pPr marL="1828800" algn="l" rtl="0" eaLnBrk="0" fontAlgn="base" hangingPunct="0">
      <a:spcBef>
        <a:spcPct val="0"/>
      </a:spcBef>
      <a:spcAft>
        <a:spcPct val="0"/>
      </a:spcAft>
      <a:defRPr sz="2000" kern="1200">
        <a:solidFill>
          <a:schemeClr val="tx1"/>
        </a:solidFill>
        <a:latin typeface="Arial" charset="0"/>
        <a:ea typeface="ヒラギノ角ゴ Pro W3" charset="0"/>
        <a:cs typeface="ヒラギノ角ゴ Pro W3" charset="0"/>
      </a:defRPr>
    </a:lvl5pPr>
    <a:lvl6pPr marL="2286000" algn="l" defTabSz="457200" rtl="0" eaLnBrk="1" latinLnBrk="0" hangingPunct="1">
      <a:defRPr sz="2000" kern="1200">
        <a:solidFill>
          <a:schemeClr val="tx1"/>
        </a:solidFill>
        <a:latin typeface="Arial" charset="0"/>
        <a:ea typeface="ヒラギノ角ゴ Pro W3" charset="0"/>
        <a:cs typeface="ヒラギノ角ゴ Pro W3" charset="0"/>
      </a:defRPr>
    </a:lvl6pPr>
    <a:lvl7pPr marL="2743200" algn="l" defTabSz="457200" rtl="0" eaLnBrk="1" latinLnBrk="0" hangingPunct="1">
      <a:defRPr sz="2000" kern="1200">
        <a:solidFill>
          <a:schemeClr val="tx1"/>
        </a:solidFill>
        <a:latin typeface="Arial" charset="0"/>
        <a:ea typeface="ヒラギノ角ゴ Pro W3" charset="0"/>
        <a:cs typeface="ヒラギノ角ゴ Pro W3" charset="0"/>
      </a:defRPr>
    </a:lvl7pPr>
    <a:lvl8pPr marL="3200400" algn="l" defTabSz="457200" rtl="0" eaLnBrk="1" latinLnBrk="0" hangingPunct="1">
      <a:defRPr sz="2000" kern="1200">
        <a:solidFill>
          <a:schemeClr val="tx1"/>
        </a:solidFill>
        <a:latin typeface="Arial" charset="0"/>
        <a:ea typeface="ヒラギノ角ゴ Pro W3" charset="0"/>
        <a:cs typeface="ヒラギノ角ゴ Pro W3" charset="0"/>
      </a:defRPr>
    </a:lvl8pPr>
    <a:lvl9pPr marL="3657600" algn="l" defTabSz="457200" rtl="0" eaLnBrk="1" latinLnBrk="0" hangingPunct="1">
      <a:defRPr sz="2000" kern="1200">
        <a:solidFill>
          <a:schemeClr val="tx1"/>
        </a:solidFill>
        <a:latin typeface="Arial" charset="0"/>
        <a:ea typeface="ヒラギノ角ゴ Pro W3" charset="0"/>
        <a:cs typeface="ヒラギノ角ゴ Pro W3"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John Butterworth" initials="JB [5]" lastIdx="1" clrIdx="6">
    <p:extLst/>
  </p:cmAuthor>
  <p:cmAuthor id="1" name="Allison" initials="A" lastIdx="2" clrIdx="0">
    <p:extLst/>
  </p:cmAuthor>
  <p:cmAuthor id="8" name="John Butterworth" initials="JB [6]" lastIdx="1" clrIdx="7">
    <p:extLst/>
  </p:cmAuthor>
  <p:cmAuthor id="2" name="John Butterworth" initials="JB" lastIdx="3" clrIdx="1">
    <p:extLst/>
  </p:cmAuthor>
  <p:cmAuthor id="9" name="John Butterworth" initials="JB [7]" lastIdx="1" clrIdx="8">
    <p:extLst/>
  </p:cmAuthor>
  <p:cmAuthor id="3" name="John Butterworth" initials="JB [2]" lastIdx="1" clrIdx="2">
    <p:extLst/>
  </p:cmAuthor>
  <p:cmAuthor id="10" name="Allison Cohen Hall" initials="ACH" lastIdx="8" clrIdx="9"/>
  <p:cmAuthor id="4" name="John Butterworth" initials="JB [3]" lastIdx="1" clrIdx="3">
    <p:extLst/>
  </p:cmAuthor>
  <p:cmAuthor id="11" name="Anya R Weber" initials="ARW" lastIdx="1" clrIdx="10">
    <p:extLst/>
  </p:cmAuthor>
  <p:cmAuthor id="5" name="John Butterworth" initials="JB [3] [2]" lastIdx="1" clrIdx="4">
    <p:extLst/>
  </p:cmAuthor>
  <p:cmAuthor id="6" name="John Butterworth" initials="JB [4]" lastIdx="1" clrIdx="5">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rnWhat="handouts9"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C00"/>
    <a:srgbClr val="1560A0"/>
    <a:srgbClr val="2578AF"/>
    <a:srgbClr val="FFFFFF"/>
    <a:srgbClr val="1C5298"/>
    <a:srgbClr val="5D9732"/>
    <a:srgbClr val="2678B0"/>
    <a:srgbClr val="8000FF"/>
    <a:srgbClr val="800080"/>
    <a:srgbClr val="F7FF6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601" autoAdjust="0"/>
    <p:restoredTop sz="86513" autoAdjust="0"/>
  </p:normalViewPr>
  <p:slideViewPr>
    <p:cSldViewPr snapToGrid="0" snapToObjects="1">
      <p:cViewPr varScale="1">
        <p:scale>
          <a:sx n="66" d="100"/>
          <a:sy n="66" d="100"/>
        </p:scale>
        <p:origin x="870" y="60"/>
      </p:cViewPr>
      <p:guideLst>
        <p:guide orient="horz" pos="2160"/>
        <p:guide pos="2880"/>
      </p:guideLst>
    </p:cSldViewPr>
  </p:slideViewPr>
  <p:outlineViewPr>
    <p:cViewPr>
      <p:scale>
        <a:sx n="33" d="100"/>
        <a:sy n="33" d="100"/>
      </p:scale>
      <p:origin x="0" y="3264"/>
    </p:cViewPr>
  </p:outlineViewPr>
  <p:notesTextViewPr>
    <p:cViewPr>
      <p:scale>
        <a:sx n="100" d="100"/>
        <a:sy n="100" d="100"/>
      </p:scale>
      <p:origin x="0" y="0"/>
    </p:cViewPr>
  </p:notesTextViewPr>
  <p:sorterViewPr>
    <p:cViewPr>
      <p:scale>
        <a:sx n="200" d="100"/>
        <a:sy n="200" d="100"/>
      </p:scale>
      <p:origin x="0" y="0"/>
    </p:cViewPr>
  </p:sorterViewPr>
  <p:notesViewPr>
    <p:cSldViewPr snapToGrid="0" snapToObjects="1">
      <p:cViewPr varScale="1">
        <p:scale>
          <a:sx n="88" d="100"/>
          <a:sy n="88" d="100"/>
        </p:scale>
        <p:origin x="-3822" y="-12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commentAuthors" Target="commentAuthors.xml"/><Relationship Id="rId8" Type="http://schemas.openxmlformats.org/officeDocument/2006/relationships/slide" Target="slides/slide7.xml"/><Relationship Id="rId51"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5010" y="0"/>
            <a:ext cx="2971800" cy="457200"/>
          </a:xfrm>
          <a:prstGeom prst="rect">
            <a:avLst/>
          </a:prstGeom>
        </p:spPr>
        <p:txBody>
          <a:bodyPr vert="horz" lIns="91440" tIns="45720" rIns="91440" bIns="45720" rtlCol="0"/>
          <a:lstStyle>
            <a:lvl1pPr algn="r">
              <a:defRPr sz="1200"/>
            </a:lvl1pPr>
          </a:lstStyle>
          <a:p>
            <a:fld id="{D0DF88FD-B61C-A642-80F6-31EA39FEA265}" type="datetimeFigureOut">
              <a:rPr lang="en-US" smtClean="0"/>
              <a:pPr/>
              <a:t>9/26/2017</a:t>
            </a:fld>
            <a:endParaRPr lang="en-US" dirty="0"/>
          </a:p>
        </p:txBody>
      </p:sp>
      <p:sp>
        <p:nvSpPr>
          <p:cNvPr id="4" name="Footer Placeholder 3"/>
          <p:cNvSpPr>
            <a:spLocks noGrp="1"/>
          </p:cNvSpPr>
          <p:nvPr>
            <p:ph type="ftr" sz="quarter" idx="2"/>
          </p:nvPr>
        </p:nvSpPr>
        <p:spPr>
          <a:xfrm>
            <a:off x="0" y="8684684"/>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5010" y="8684684"/>
            <a:ext cx="2971800" cy="457200"/>
          </a:xfrm>
          <a:prstGeom prst="rect">
            <a:avLst/>
          </a:prstGeom>
        </p:spPr>
        <p:txBody>
          <a:bodyPr vert="horz" lIns="91440" tIns="45720" rIns="91440" bIns="45720" rtlCol="0" anchor="b"/>
          <a:lstStyle>
            <a:lvl1pPr algn="r">
              <a:defRPr sz="1200"/>
            </a:lvl1pPr>
          </a:lstStyle>
          <a:p>
            <a:fld id="{E65EE7CB-706F-CF4A-B868-CC1CE05948F2}" type="slidenum">
              <a:rPr lang="en-US" smtClean="0"/>
              <a:pPr/>
              <a:t>‹#›</a:t>
            </a:fld>
            <a:endParaRPr lang="en-US" dirty="0"/>
          </a:p>
        </p:txBody>
      </p:sp>
    </p:spTree>
    <p:extLst>
      <p:ext uri="{BB962C8B-B14F-4D97-AF65-F5344CB8AC3E}">
        <p14:creationId xmlns:p14="http://schemas.microsoft.com/office/powerpoint/2010/main" val="34407821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5010" y="0"/>
            <a:ext cx="2971800" cy="457200"/>
          </a:xfrm>
          <a:prstGeom prst="rect">
            <a:avLst/>
          </a:prstGeom>
        </p:spPr>
        <p:txBody>
          <a:bodyPr vert="horz" lIns="91440" tIns="45720" rIns="91440" bIns="45720" rtlCol="0"/>
          <a:lstStyle>
            <a:lvl1pPr algn="r">
              <a:defRPr sz="1200"/>
            </a:lvl1pPr>
          </a:lstStyle>
          <a:p>
            <a:fld id="{17101F8A-6F1C-974E-8384-8717327E6772}" type="datetimeFigureOut">
              <a:rPr lang="en-US" smtClean="0"/>
              <a:pPr/>
              <a:t>9/26/2017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4684"/>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5010" y="8684684"/>
            <a:ext cx="2971800" cy="457200"/>
          </a:xfrm>
          <a:prstGeom prst="rect">
            <a:avLst/>
          </a:prstGeom>
        </p:spPr>
        <p:txBody>
          <a:bodyPr vert="horz" lIns="91440" tIns="45720" rIns="91440" bIns="45720" rtlCol="0" anchor="b"/>
          <a:lstStyle>
            <a:lvl1pPr algn="r">
              <a:defRPr sz="1200"/>
            </a:lvl1pPr>
          </a:lstStyle>
          <a:p>
            <a:fld id="{C81CCF30-75E7-4047-B971-189668F28995}" type="slidenum">
              <a:rPr lang="en-US" smtClean="0"/>
              <a:pPr/>
              <a:t>‹#›</a:t>
            </a:fld>
            <a:endParaRPr lang="en-US" dirty="0"/>
          </a:p>
        </p:txBody>
      </p:sp>
    </p:spTree>
    <p:extLst>
      <p:ext uri="{BB962C8B-B14F-4D97-AF65-F5344CB8AC3E}">
        <p14:creationId xmlns:p14="http://schemas.microsoft.com/office/powerpoint/2010/main" val="2584646340"/>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000">
                <a:solidFill>
                  <a:schemeClr val="tx1"/>
                </a:solidFill>
                <a:latin typeface="Arial" charset="0"/>
                <a:ea typeface="ヒラギノ角ゴ Pro W3" charset="0"/>
                <a:cs typeface="ヒラギノ角ゴ Pro W3" charset="0"/>
              </a:defRPr>
            </a:lvl1pPr>
            <a:lvl2pPr marL="742950" indent="-285750">
              <a:defRPr sz="2000">
                <a:solidFill>
                  <a:schemeClr val="tx1"/>
                </a:solidFill>
                <a:latin typeface="Arial" charset="0"/>
                <a:ea typeface="ヒラギノ角ゴ Pro W3" charset="0"/>
              </a:defRPr>
            </a:lvl2pPr>
            <a:lvl3pPr marL="1143000" indent="-228600">
              <a:defRPr sz="2000">
                <a:solidFill>
                  <a:schemeClr val="tx1"/>
                </a:solidFill>
                <a:latin typeface="Arial" charset="0"/>
                <a:ea typeface="ヒラギノ角ゴ Pro W3" charset="0"/>
              </a:defRPr>
            </a:lvl3pPr>
            <a:lvl4pPr marL="1600200" indent="-228600">
              <a:defRPr sz="2000">
                <a:solidFill>
                  <a:schemeClr val="tx1"/>
                </a:solidFill>
                <a:latin typeface="Arial" charset="0"/>
                <a:ea typeface="ヒラギノ角ゴ Pro W3" charset="0"/>
              </a:defRPr>
            </a:lvl4pPr>
            <a:lvl5pPr marL="2057400" indent="-228600">
              <a:defRPr sz="2000">
                <a:solidFill>
                  <a:schemeClr val="tx1"/>
                </a:solidFill>
                <a:latin typeface="Arial" charset="0"/>
                <a:ea typeface="ヒラギノ角ゴ Pro W3" charset="0"/>
              </a:defRPr>
            </a:lvl5pPr>
            <a:lvl6pPr marL="2514600" indent="-228600" eaLnBrk="0" fontAlgn="base" hangingPunct="0">
              <a:spcBef>
                <a:spcPct val="0"/>
              </a:spcBef>
              <a:spcAft>
                <a:spcPct val="0"/>
              </a:spcAft>
              <a:defRPr sz="2000">
                <a:solidFill>
                  <a:schemeClr val="tx1"/>
                </a:solidFill>
                <a:latin typeface="Arial" charset="0"/>
                <a:ea typeface="ヒラギノ角ゴ Pro W3" charset="0"/>
              </a:defRPr>
            </a:lvl6pPr>
            <a:lvl7pPr marL="2971800" indent="-228600" eaLnBrk="0" fontAlgn="base" hangingPunct="0">
              <a:spcBef>
                <a:spcPct val="0"/>
              </a:spcBef>
              <a:spcAft>
                <a:spcPct val="0"/>
              </a:spcAft>
              <a:defRPr sz="2000">
                <a:solidFill>
                  <a:schemeClr val="tx1"/>
                </a:solidFill>
                <a:latin typeface="Arial" charset="0"/>
                <a:ea typeface="ヒラギノ角ゴ Pro W3" charset="0"/>
              </a:defRPr>
            </a:lvl7pPr>
            <a:lvl8pPr marL="3429000" indent="-228600" eaLnBrk="0" fontAlgn="base" hangingPunct="0">
              <a:spcBef>
                <a:spcPct val="0"/>
              </a:spcBef>
              <a:spcAft>
                <a:spcPct val="0"/>
              </a:spcAft>
              <a:defRPr sz="2000">
                <a:solidFill>
                  <a:schemeClr val="tx1"/>
                </a:solidFill>
                <a:latin typeface="Arial" charset="0"/>
                <a:ea typeface="ヒラギノ角ゴ Pro W3" charset="0"/>
              </a:defRPr>
            </a:lvl8pPr>
            <a:lvl9pPr marL="3886200" indent="-228600" eaLnBrk="0" fontAlgn="base" hangingPunct="0">
              <a:spcBef>
                <a:spcPct val="0"/>
              </a:spcBef>
              <a:spcAft>
                <a:spcPct val="0"/>
              </a:spcAft>
              <a:defRPr sz="2000">
                <a:solidFill>
                  <a:schemeClr val="tx1"/>
                </a:solidFill>
                <a:latin typeface="Arial" charset="0"/>
                <a:ea typeface="ヒラギノ角ゴ Pro W3" charset="0"/>
              </a:defRPr>
            </a:lvl9pPr>
          </a:lstStyle>
          <a:p>
            <a:fld id="{A41601A5-C9E7-A247-A72F-F4CC89B63294}" type="slidenum">
              <a:rPr lang="en-US" sz="1200"/>
              <a:pPr/>
              <a:t>1</a:t>
            </a:fld>
            <a:endParaRPr lang="en-US" sz="1200"/>
          </a:p>
        </p:txBody>
      </p:sp>
      <p:sp>
        <p:nvSpPr>
          <p:cNvPr id="18435" name="Rectangle 2"/>
          <p:cNvSpPr>
            <a:spLocks noGrp="1" noRot="1" noChangeAspect="1" noChangeArrowheads="1"/>
          </p:cNvSpPr>
          <p:nvPr>
            <p:ph type="sldImg"/>
          </p:nvPr>
        </p:nvSpPr>
        <p:spPr>
          <a:solidFill>
            <a:srgbClr val="FFFFFF"/>
          </a:solidFill>
          <a:ln/>
        </p:spPr>
      </p:sp>
      <p:sp>
        <p:nvSpPr>
          <p:cNvPr id="22532" name="Rectangle 3"/>
          <p:cNvSpPr>
            <a:spLocks noGrp="1" noChangeArrowheads="1"/>
          </p:cNvSpPr>
          <p:nvPr>
            <p:ph type="body" idx="1"/>
          </p:nvPr>
        </p:nvSpPr>
        <p:spPr>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dirty="0"/>
          </a:p>
        </p:txBody>
      </p:sp>
    </p:spTree>
    <p:extLst>
      <p:ext uri="{BB962C8B-B14F-4D97-AF65-F5344CB8AC3E}">
        <p14:creationId xmlns:p14="http://schemas.microsoft.com/office/powerpoint/2010/main" val="15963180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1CCF30-75E7-4047-B971-189668F28995}" type="slidenum">
              <a:rPr lang="en-US" smtClean="0"/>
              <a:pPr/>
              <a:t>10</a:t>
            </a:fld>
            <a:endParaRPr lang="en-US" dirty="0"/>
          </a:p>
        </p:txBody>
      </p:sp>
    </p:spTree>
    <p:extLst>
      <p:ext uri="{BB962C8B-B14F-4D97-AF65-F5344CB8AC3E}">
        <p14:creationId xmlns:p14="http://schemas.microsoft.com/office/powerpoint/2010/main" val="35489724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1CCF30-75E7-4047-B971-189668F28995}" type="slidenum">
              <a:rPr lang="en-US" smtClean="0"/>
              <a:pPr/>
              <a:t>12</a:t>
            </a:fld>
            <a:endParaRPr lang="en-US" dirty="0"/>
          </a:p>
        </p:txBody>
      </p:sp>
    </p:spTree>
    <p:extLst>
      <p:ext uri="{BB962C8B-B14F-4D97-AF65-F5344CB8AC3E}">
        <p14:creationId xmlns:p14="http://schemas.microsoft.com/office/powerpoint/2010/main" val="369963088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1CCF30-75E7-4047-B971-189668F28995}" type="slidenum">
              <a:rPr lang="en-US" smtClean="0"/>
              <a:pPr/>
              <a:t>13</a:t>
            </a:fld>
            <a:endParaRPr lang="en-US" dirty="0"/>
          </a:p>
        </p:txBody>
      </p:sp>
    </p:spTree>
    <p:extLst>
      <p:ext uri="{BB962C8B-B14F-4D97-AF65-F5344CB8AC3E}">
        <p14:creationId xmlns:p14="http://schemas.microsoft.com/office/powerpoint/2010/main" val="279946840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947306-B061-4FD0-A4ED-3A37BD84B960}" type="slidenum">
              <a:rPr lang="en-US" smtClean="0"/>
              <a:t>14</a:t>
            </a:fld>
            <a:endParaRPr lang="en-US"/>
          </a:p>
        </p:txBody>
      </p:sp>
    </p:spTree>
    <p:extLst>
      <p:ext uri="{BB962C8B-B14F-4D97-AF65-F5344CB8AC3E}">
        <p14:creationId xmlns:p14="http://schemas.microsoft.com/office/powerpoint/2010/main" val="406981761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1CCF30-75E7-4047-B971-189668F28995}" type="slidenum">
              <a:rPr lang="en-US" smtClean="0"/>
              <a:pPr/>
              <a:t>16</a:t>
            </a:fld>
            <a:endParaRPr lang="en-US" dirty="0"/>
          </a:p>
        </p:txBody>
      </p:sp>
    </p:spTree>
    <p:extLst>
      <p:ext uri="{BB962C8B-B14F-4D97-AF65-F5344CB8AC3E}">
        <p14:creationId xmlns:p14="http://schemas.microsoft.com/office/powerpoint/2010/main" val="144476742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1CCF30-75E7-4047-B971-189668F28995}" type="slidenum">
              <a:rPr lang="en-US" smtClean="0"/>
              <a:pPr/>
              <a:t>17</a:t>
            </a:fld>
            <a:endParaRPr lang="en-US" dirty="0"/>
          </a:p>
        </p:txBody>
      </p:sp>
    </p:spTree>
    <p:extLst>
      <p:ext uri="{BB962C8B-B14F-4D97-AF65-F5344CB8AC3E}">
        <p14:creationId xmlns:p14="http://schemas.microsoft.com/office/powerpoint/2010/main" val="394759340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895838">
              <a:defRPr/>
            </a:pPr>
            <a:endParaRPr lang="en-US" dirty="0"/>
          </a:p>
          <a:p>
            <a:endParaRPr lang="en-US" dirty="0"/>
          </a:p>
        </p:txBody>
      </p:sp>
      <p:sp>
        <p:nvSpPr>
          <p:cNvPr id="4" name="Slide Number Placeholder 3"/>
          <p:cNvSpPr>
            <a:spLocks noGrp="1"/>
          </p:cNvSpPr>
          <p:nvPr>
            <p:ph type="sldNum" sz="quarter" idx="10"/>
          </p:nvPr>
        </p:nvSpPr>
        <p:spPr/>
        <p:txBody>
          <a:bodyPr/>
          <a:lstStyle/>
          <a:p>
            <a:fld id="{1A4F67AD-A63B-3F49-90D3-49B0FBE48D6A}" type="slidenum">
              <a:rPr lang="en-US" smtClean="0"/>
              <a:pPr/>
              <a:t>18</a:t>
            </a:fld>
            <a:endParaRPr lang="en-US"/>
          </a:p>
        </p:txBody>
      </p:sp>
    </p:spTree>
    <p:extLst>
      <p:ext uri="{BB962C8B-B14F-4D97-AF65-F5344CB8AC3E}">
        <p14:creationId xmlns:p14="http://schemas.microsoft.com/office/powerpoint/2010/main" val="167758225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1CCF30-75E7-4047-B971-189668F28995}" type="slidenum">
              <a:rPr lang="en-US" smtClean="0"/>
              <a:pPr/>
              <a:t>19</a:t>
            </a:fld>
            <a:endParaRPr lang="en-US" dirty="0"/>
          </a:p>
        </p:txBody>
      </p:sp>
    </p:spTree>
    <p:extLst>
      <p:ext uri="{BB962C8B-B14F-4D97-AF65-F5344CB8AC3E}">
        <p14:creationId xmlns:p14="http://schemas.microsoft.com/office/powerpoint/2010/main" val="357458139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1CCF30-75E7-4047-B971-189668F28995}" type="slidenum">
              <a:rPr lang="en-US" smtClean="0"/>
              <a:pPr/>
              <a:t>20</a:t>
            </a:fld>
            <a:endParaRPr lang="en-US" dirty="0"/>
          </a:p>
        </p:txBody>
      </p:sp>
    </p:spTree>
    <p:extLst>
      <p:ext uri="{BB962C8B-B14F-4D97-AF65-F5344CB8AC3E}">
        <p14:creationId xmlns:p14="http://schemas.microsoft.com/office/powerpoint/2010/main" val="399594736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1CCF30-75E7-4047-B971-189668F28995}" type="slidenum">
              <a:rPr lang="en-US" smtClean="0"/>
              <a:pPr/>
              <a:t>22</a:t>
            </a:fld>
            <a:endParaRPr lang="en-US" dirty="0"/>
          </a:p>
        </p:txBody>
      </p:sp>
    </p:spTree>
    <p:extLst>
      <p:ext uri="{BB962C8B-B14F-4D97-AF65-F5344CB8AC3E}">
        <p14:creationId xmlns:p14="http://schemas.microsoft.com/office/powerpoint/2010/main" val="22006196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1CCF30-75E7-4047-B971-189668F28995}" type="slidenum">
              <a:rPr lang="en-US" smtClean="0"/>
              <a:pPr/>
              <a:t>2</a:t>
            </a:fld>
            <a:endParaRPr lang="en-US" dirty="0"/>
          </a:p>
        </p:txBody>
      </p:sp>
    </p:spTree>
    <p:extLst>
      <p:ext uri="{BB962C8B-B14F-4D97-AF65-F5344CB8AC3E}">
        <p14:creationId xmlns:p14="http://schemas.microsoft.com/office/powerpoint/2010/main" val="217506261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a:t>
            </a:r>
            <a:endParaRPr lang="en-US" dirty="0"/>
          </a:p>
        </p:txBody>
      </p:sp>
      <p:sp>
        <p:nvSpPr>
          <p:cNvPr id="4" name="Slide Number Placeholder 3"/>
          <p:cNvSpPr>
            <a:spLocks noGrp="1"/>
          </p:cNvSpPr>
          <p:nvPr>
            <p:ph type="sldNum" sz="quarter" idx="10"/>
          </p:nvPr>
        </p:nvSpPr>
        <p:spPr/>
        <p:txBody>
          <a:bodyPr/>
          <a:lstStyle/>
          <a:p>
            <a:fld id="{C81CCF30-75E7-4047-B971-189668F28995}" type="slidenum">
              <a:rPr lang="en-US" smtClean="0"/>
              <a:pPr/>
              <a:t>23</a:t>
            </a:fld>
            <a:endParaRPr lang="en-US" dirty="0"/>
          </a:p>
        </p:txBody>
      </p:sp>
    </p:spTree>
    <p:extLst>
      <p:ext uri="{BB962C8B-B14F-4D97-AF65-F5344CB8AC3E}">
        <p14:creationId xmlns:p14="http://schemas.microsoft.com/office/powerpoint/2010/main" val="88283338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235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CD4ADB75-4720-4CC3-B9B6-099B6DD33E40}" type="slidenum">
              <a:rPr lang="en-US" altLang="en-US">
                <a:latin typeface="Arial" panose="020B0604020202020204" pitchFamily="34" charset="0"/>
                <a:ea typeface="ヒラギノ角ゴ Pro W3" charset="-128"/>
              </a:rPr>
              <a:pPr>
                <a:spcBef>
                  <a:spcPct val="0"/>
                </a:spcBef>
              </a:pPr>
              <a:t>24</a:t>
            </a:fld>
            <a:endParaRPr lang="en-US" altLang="en-US">
              <a:latin typeface="Arial" panose="020B0604020202020204" pitchFamily="34" charset="0"/>
              <a:ea typeface="ヒラギノ角ゴ Pro W3" charset="-128"/>
            </a:endParaRPr>
          </a:p>
        </p:txBody>
      </p:sp>
    </p:spTree>
    <p:extLst>
      <p:ext uri="{BB962C8B-B14F-4D97-AF65-F5344CB8AC3E}">
        <p14:creationId xmlns:p14="http://schemas.microsoft.com/office/powerpoint/2010/main" val="292944508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1CCF30-75E7-4047-B971-189668F28995}" type="slidenum">
              <a:rPr lang="en-US" smtClean="0"/>
              <a:pPr/>
              <a:t>25</a:t>
            </a:fld>
            <a:endParaRPr lang="en-US" dirty="0"/>
          </a:p>
        </p:txBody>
      </p:sp>
    </p:spTree>
    <p:extLst>
      <p:ext uri="{BB962C8B-B14F-4D97-AF65-F5344CB8AC3E}">
        <p14:creationId xmlns:p14="http://schemas.microsoft.com/office/powerpoint/2010/main" val="111236123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1CCF30-75E7-4047-B971-189668F28995}" type="slidenum">
              <a:rPr lang="en-US" smtClean="0"/>
              <a:pPr/>
              <a:t>27</a:t>
            </a:fld>
            <a:endParaRPr lang="en-US" dirty="0"/>
          </a:p>
        </p:txBody>
      </p:sp>
    </p:spTree>
    <p:extLst>
      <p:ext uri="{BB962C8B-B14F-4D97-AF65-F5344CB8AC3E}">
        <p14:creationId xmlns:p14="http://schemas.microsoft.com/office/powerpoint/2010/main" val="213210121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FF2D4A7-1291-5141-BB98-F6A10655D6C1}" type="slidenum">
              <a:rPr lang="en-US" smtClean="0"/>
              <a:t>30</a:t>
            </a:fld>
            <a:endParaRPr lang="en-US"/>
          </a:p>
        </p:txBody>
      </p:sp>
    </p:spTree>
    <p:extLst>
      <p:ext uri="{BB962C8B-B14F-4D97-AF65-F5344CB8AC3E}">
        <p14:creationId xmlns:p14="http://schemas.microsoft.com/office/powerpoint/2010/main" val="233136267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1CCF30-75E7-4047-B971-189668F28995}" type="slidenum">
              <a:rPr lang="en-US" smtClean="0"/>
              <a:pPr/>
              <a:t>32</a:t>
            </a:fld>
            <a:endParaRPr lang="en-US" dirty="0"/>
          </a:p>
        </p:txBody>
      </p:sp>
    </p:spTree>
    <p:extLst>
      <p:ext uri="{BB962C8B-B14F-4D97-AF65-F5344CB8AC3E}">
        <p14:creationId xmlns:p14="http://schemas.microsoft.com/office/powerpoint/2010/main" val="162227630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1CCF30-75E7-4047-B971-189668F28995}" type="slidenum">
              <a:rPr lang="en-US" smtClean="0"/>
              <a:pPr/>
              <a:t>33</a:t>
            </a:fld>
            <a:endParaRPr lang="en-US" dirty="0"/>
          </a:p>
        </p:txBody>
      </p:sp>
    </p:spTree>
    <p:extLst>
      <p:ext uri="{BB962C8B-B14F-4D97-AF65-F5344CB8AC3E}">
        <p14:creationId xmlns:p14="http://schemas.microsoft.com/office/powerpoint/2010/main" val="149227598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1CCF30-75E7-4047-B971-189668F28995}" type="slidenum">
              <a:rPr lang="en-US" smtClean="0"/>
              <a:pPr/>
              <a:t>34</a:t>
            </a:fld>
            <a:endParaRPr lang="en-US" dirty="0"/>
          </a:p>
        </p:txBody>
      </p:sp>
    </p:spTree>
    <p:extLst>
      <p:ext uri="{BB962C8B-B14F-4D97-AF65-F5344CB8AC3E}">
        <p14:creationId xmlns:p14="http://schemas.microsoft.com/office/powerpoint/2010/main" val="377266886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1CCF30-75E7-4047-B971-189668F28995}" type="slidenum">
              <a:rPr lang="en-US" smtClean="0"/>
              <a:pPr/>
              <a:t>37</a:t>
            </a:fld>
            <a:endParaRPr lang="en-US" dirty="0"/>
          </a:p>
        </p:txBody>
      </p:sp>
    </p:spTree>
    <p:extLst>
      <p:ext uri="{BB962C8B-B14F-4D97-AF65-F5344CB8AC3E}">
        <p14:creationId xmlns:p14="http://schemas.microsoft.com/office/powerpoint/2010/main" val="150860782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Arial" charset="0"/>
                <a:ea typeface="ヒラギノ角ゴ Pro W3" charset="0"/>
                <a:cs typeface="ヒラギノ角ゴ Pro W3" charset="0"/>
              </a:defRPr>
            </a:lvl1pPr>
            <a:lvl2pPr marL="742950" indent="-285750" eaLnBrk="0" hangingPunct="0">
              <a:defRPr sz="2000">
                <a:solidFill>
                  <a:schemeClr val="tx1"/>
                </a:solidFill>
                <a:latin typeface="Arial" charset="0"/>
                <a:ea typeface="ヒラギノ角ゴ Pro W3" charset="0"/>
                <a:cs typeface="ヒラギノ角ゴ Pro W3" charset="0"/>
              </a:defRPr>
            </a:lvl2pPr>
            <a:lvl3pPr marL="1143000" indent="-228600" eaLnBrk="0" hangingPunct="0">
              <a:defRPr sz="2000">
                <a:solidFill>
                  <a:schemeClr val="tx1"/>
                </a:solidFill>
                <a:latin typeface="Arial" charset="0"/>
                <a:ea typeface="ヒラギノ角ゴ Pro W3" charset="0"/>
                <a:cs typeface="ヒラギノ角ゴ Pro W3" charset="0"/>
              </a:defRPr>
            </a:lvl3pPr>
            <a:lvl4pPr marL="1600200" indent="-228600" eaLnBrk="0" hangingPunct="0">
              <a:defRPr sz="2000">
                <a:solidFill>
                  <a:schemeClr val="tx1"/>
                </a:solidFill>
                <a:latin typeface="Arial" charset="0"/>
                <a:ea typeface="ヒラギノ角ゴ Pro W3" charset="0"/>
                <a:cs typeface="ヒラギノ角ゴ Pro W3" charset="0"/>
              </a:defRPr>
            </a:lvl4pPr>
            <a:lvl5pPr marL="2057400" indent="-228600" eaLnBrk="0" hangingPunct="0">
              <a:defRPr sz="20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sz="20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sz="20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sz="20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sz="2000">
                <a:solidFill>
                  <a:schemeClr val="tx1"/>
                </a:solidFill>
                <a:latin typeface="Arial" charset="0"/>
                <a:ea typeface="ヒラギノ角ゴ Pro W3" charset="0"/>
                <a:cs typeface="ヒラギノ角ゴ Pro W3" charset="0"/>
              </a:defRPr>
            </a:lvl9pPr>
          </a:lstStyle>
          <a:p>
            <a:pPr eaLnBrk="1" hangingPunct="1"/>
            <a:fld id="{69199151-A718-654B-BEDD-E3BBE51BDB9C}" type="slidenum">
              <a:rPr lang="en-US" sz="1200">
                <a:solidFill>
                  <a:srgbClr val="000000"/>
                </a:solidFill>
              </a:rPr>
              <a:pPr eaLnBrk="1" hangingPunct="1"/>
              <a:t>38</a:t>
            </a:fld>
            <a:endParaRPr lang="en-US" sz="1200">
              <a:solidFill>
                <a:srgbClr val="000000"/>
              </a:solidFill>
            </a:endParaRPr>
          </a:p>
        </p:txBody>
      </p:sp>
      <p:sp>
        <p:nvSpPr>
          <p:cNvPr id="24578"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3177" tIns="46589" rIns="93177" bIns="46589" anchor="b"/>
          <a:lstStyle>
            <a:lvl1pPr eaLnBrk="0" hangingPunct="0">
              <a:defRPr sz="2000">
                <a:solidFill>
                  <a:schemeClr val="tx1"/>
                </a:solidFill>
                <a:latin typeface="Arial" charset="0"/>
                <a:ea typeface="ヒラギノ角ゴ Pro W3" charset="0"/>
                <a:cs typeface="ヒラギノ角ゴ Pro W3" charset="0"/>
              </a:defRPr>
            </a:lvl1pPr>
            <a:lvl2pPr marL="742950" indent="-285750" eaLnBrk="0" hangingPunct="0">
              <a:defRPr sz="2000">
                <a:solidFill>
                  <a:schemeClr val="tx1"/>
                </a:solidFill>
                <a:latin typeface="Arial" charset="0"/>
                <a:ea typeface="ヒラギノ角ゴ Pro W3" charset="0"/>
                <a:cs typeface="ヒラギノ角ゴ Pro W3" charset="0"/>
              </a:defRPr>
            </a:lvl2pPr>
            <a:lvl3pPr marL="1143000" indent="-228600" eaLnBrk="0" hangingPunct="0">
              <a:defRPr sz="2000">
                <a:solidFill>
                  <a:schemeClr val="tx1"/>
                </a:solidFill>
                <a:latin typeface="Arial" charset="0"/>
                <a:ea typeface="ヒラギノ角ゴ Pro W3" charset="0"/>
                <a:cs typeface="ヒラギノ角ゴ Pro W3" charset="0"/>
              </a:defRPr>
            </a:lvl3pPr>
            <a:lvl4pPr marL="1600200" indent="-228600" eaLnBrk="0" hangingPunct="0">
              <a:defRPr sz="2000">
                <a:solidFill>
                  <a:schemeClr val="tx1"/>
                </a:solidFill>
                <a:latin typeface="Arial" charset="0"/>
                <a:ea typeface="ヒラギノ角ゴ Pro W3" charset="0"/>
                <a:cs typeface="ヒラギノ角ゴ Pro W3" charset="0"/>
              </a:defRPr>
            </a:lvl4pPr>
            <a:lvl5pPr marL="2057400" indent="-228600" eaLnBrk="0" hangingPunct="0">
              <a:defRPr sz="20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sz="20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sz="20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sz="20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sz="2000">
                <a:solidFill>
                  <a:schemeClr val="tx1"/>
                </a:solidFill>
                <a:latin typeface="Arial" charset="0"/>
                <a:ea typeface="ヒラギノ角ゴ Pro W3" charset="0"/>
                <a:cs typeface="ヒラギノ角ゴ Pro W3" charset="0"/>
              </a:defRPr>
            </a:lvl9pPr>
          </a:lstStyle>
          <a:p>
            <a:pPr algn="r"/>
            <a:fld id="{CA6740F7-4CE7-FA4E-BF04-50A946BE77C6}" type="slidenum">
              <a:rPr lang="en-US" sz="1200">
                <a:solidFill>
                  <a:srgbClr val="000000"/>
                </a:solidFill>
                <a:latin typeface="Times" charset="0"/>
                <a:ea typeface="MS PGothic" charset="0"/>
                <a:cs typeface="MS PGothic" charset="0"/>
              </a:rPr>
              <a:pPr algn="r"/>
              <a:t>38</a:t>
            </a:fld>
            <a:endParaRPr lang="en-US" sz="1200">
              <a:solidFill>
                <a:srgbClr val="000000"/>
              </a:solidFill>
              <a:latin typeface="Times" charset="0"/>
              <a:ea typeface="MS PGothic" charset="0"/>
              <a:cs typeface="MS PGothic" charset="0"/>
            </a:endParaRPr>
          </a:p>
        </p:txBody>
      </p:sp>
      <p:sp>
        <p:nvSpPr>
          <p:cNvPr id="93188" name="Rectangle 2"/>
          <p:cNvSpPr>
            <a:spLocks noGrp="1" noRot="1" noChangeAspect="1" noChangeArrowheads="1" noTextEdit="1"/>
          </p:cNvSpPr>
          <p:nvPr>
            <p:ph type="sldImg"/>
          </p:nvPr>
        </p:nvSpPr>
        <p:spPr>
          <a:solidFill>
            <a:srgbClr val="FFFFFF"/>
          </a:solidFill>
          <a:ln/>
        </p:spPr>
      </p:sp>
      <p:sp>
        <p:nvSpPr>
          <p:cNvPr id="93189"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defRPr/>
            </a:pPr>
            <a:endParaRPr lang="en-US" dirty="0">
              <a:latin typeface="Arial" pitchFamily="34" charset="0"/>
              <a:ea typeface="ヒラギノ角ゴ Pro W3" pitchFamily="1" charset="-128"/>
            </a:endParaRPr>
          </a:p>
        </p:txBody>
      </p:sp>
      <p:sp>
        <p:nvSpPr>
          <p:cNvPr id="3" name="Header Placeholder 2"/>
          <p:cNvSpPr>
            <a:spLocks noGrp="1"/>
          </p:cNvSpPr>
          <p:nvPr>
            <p:ph type="hdr" sz="quarter"/>
          </p:nvPr>
        </p:nvSpPr>
        <p:spPr/>
        <p:txBody>
          <a:bodyPr/>
          <a:lstStyle/>
          <a:p>
            <a:pPr>
              <a:defRPr/>
            </a:pPr>
            <a:r>
              <a:rPr lang="en-US">
                <a:solidFill>
                  <a:prstClr val="black"/>
                </a:solidFill>
              </a:rPr>
              <a:t>SELN Discussion - NASDDDS' Mid-Year Meeting</a:t>
            </a:r>
          </a:p>
        </p:txBody>
      </p:sp>
      <p:sp>
        <p:nvSpPr>
          <p:cNvPr id="5" name="Footer Placeholder 4"/>
          <p:cNvSpPr>
            <a:spLocks noGrp="1"/>
          </p:cNvSpPr>
          <p:nvPr>
            <p:ph type="ftr" sz="quarter" idx="4"/>
          </p:nvPr>
        </p:nvSpPr>
        <p:spPr/>
        <p:txBody>
          <a:bodyPr/>
          <a:lstStyle/>
          <a:p>
            <a:pPr>
              <a:defRPr/>
            </a:pPr>
            <a:r>
              <a:rPr lang="en-US">
                <a:solidFill>
                  <a:prstClr val="black"/>
                </a:solidFill>
              </a:rPr>
              <a:t>June 2014</a:t>
            </a:r>
          </a:p>
        </p:txBody>
      </p:sp>
    </p:spTree>
    <p:extLst>
      <p:ext uri="{BB962C8B-B14F-4D97-AF65-F5344CB8AC3E}">
        <p14:creationId xmlns:p14="http://schemas.microsoft.com/office/powerpoint/2010/main" val="508441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000">
                <a:solidFill>
                  <a:schemeClr val="tx1"/>
                </a:solidFill>
                <a:latin typeface="Arial" charset="0"/>
                <a:ea typeface="ヒラギノ角ゴ Pro W3" charset="0"/>
                <a:cs typeface="ヒラギノ角ゴ Pro W3" charset="0"/>
              </a:defRPr>
            </a:lvl1pPr>
            <a:lvl2pPr marL="742950" indent="-285750">
              <a:defRPr sz="2000">
                <a:solidFill>
                  <a:schemeClr val="tx1"/>
                </a:solidFill>
                <a:latin typeface="Arial" charset="0"/>
                <a:ea typeface="ヒラギノ角ゴ Pro W3" charset="0"/>
              </a:defRPr>
            </a:lvl2pPr>
            <a:lvl3pPr marL="1143000" indent="-228600">
              <a:defRPr sz="2000">
                <a:solidFill>
                  <a:schemeClr val="tx1"/>
                </a:solidFill>
                <a:latin typeface="Arial" charset="0"/>
                <a:ea typeface="ヒラギノ角ゴ Pro W3" charset="0"/>
              </a:defRPr>
            </a:lvl3pPr>
            <a:lvl4pPr marL="1600200" indent="-228600">
              <a:defRPr sz="2000">
                <a:solidFill>
                  <a:schemeClr val="tx1"/>
                </a:solidFill>
                <a:latin typeface="Arial" charset="0"/>
                <a:ea typeface="ヒラギノ角ゴ Pro W3" charset="0"/>
              </a:defRPr>
            </a:lvl4pPr>
            <a:lvl5pPr marL="2057400" indent="-228600">
              <a:defRPr sz="2000">
                <a:solidFill>
                  <a:schemeClr val="tx1"/>
                </a:solidFill>
                <a:latin typeface="Arial" charset="0"/>
                <a:ea typeface="ヒラギノ角ゴ Pro W3" charset="0"/>
              </a:defRPr>
            </a:lvl5pPr>
            <a:lvl6pPr marL="2514600" indent="-228600" eaLnBrk="0" fontAlgn="base" hangingPunct="0">
              <a:spcBef>
                <a:spcPct val="0"/>
              </a:spcBef>
              <a:spcAft>
                <a:spcPct val="0"/>
              </a:spcAft>
              <a:defRPr sz="2000">
                <a:solidFill>
                  <a:schemeClr val="tx1"/>
                </a:solidFill>
                <a:latin typeface="Arial" charset="0"/>
                <a:ea typeface="ヒラギノ角ゴ Pro W3" charset="0"/>
              </a:defRPr>
            </a:lvl6pPr>
            <a:lvl7pPr marL="2971800" indent="-228600" eaLnBrk="0" fontAlgn="base" hangingPunct="0">
              <a:spcBef>
                <a:spcPct val="0"/>
              </a:spcBef>
              <a:spcAft>
                <a:spcPct val="0"/>
              </a:spcAft>
              <a:defRPr sz="2000">
                <a:solidFill>
                  <a:schemeClr val="tx1"/>
                </a:solidFill>
                <a:latin typeface="Arial" charset="0"/>
                <a:ea typeface="ヒラギノ角ゴ Pro W3" charset="0"/>
              </a:defRPr>
            </a:lvl7pPr>
            <a:lvl8pPr marL="3429000" indent="-228600" eaLnBrk="0" fontAlgn="base" hangingPunct="0">
              <a:spcBef>
                <a:spcPct val="0"/>
              </a:spcBef>
              <a:spcAft>
                <a:spcPct val="0"/>
              </a:spcAft>
              <a:defRPr sz="2000">
                <a:solidFill>
                  <a:schemeClr val="tx1"/>
                </a:solidFill>
                <a:latin typeface="Arial" charset="0"/>
                <a:ea typeface="ヒラギノ角ゴ Pro W3" charset="0"/>
              </a:defRPr>
            </a:lvl8pPr>
            <a:lvl9pPr marL="3886200" indent="-228600" eaLnBrk="0" fontAlgn="base" hangingPunct="0">
              <a:spcBef>
                <a:spcPct val="0"/>
              </a:spcBef>
              <a:spcAft>
                <a:spcPct val="0"/>
              </a:spcAft>
              <a:defRPr sz="2000">
                <a:solidFill>
                  <a:schemeClr val="tx1"/>
                </a:solidFill>
                <a:latin typeface="Arial" charset="0"/>
                <a:ea typeface="ヒラギノ角ゴ Pro W3" charset="0"/>
              </a:defRPr>
            </a:lvl9pPr>
          </a:lstStyle>
          <a:p>
            <a:pPr>
              <a:defRPr/>
            </a:pPr>
            <a:fld id="{E4A18A36-1BFC-1346-881B-371B77C93F58}" type="slidenum">
              <a:rPr lang="en-US" sz="1200"/>
              <a:pPr>
                <a:defRPr/>
              </a:pPr>
              <a:t>3</a:t>
            </a:fld>
            <a:endParaRPr lang="en-US" sz="1200"/>
          </a:p>
        </p:txBody>
      </p:sp>
      <p:sp>
        <p:nvSpPr>
          <p:cNvPr id="18435" name="Rectangle 2"/>
          <p:cNvSpPr>
            <a:spLocks noGrp="1" noRot="1" noChangeAspect="1" noChangeArrowheads="1"/>
          </p:cNvSpPr>
          <p:nvPr>
            <p:ph type="sldImg"/>
          </p:nvPr>
        </p:nvSpPr>
        <p:spPr>
          <a:solidFill>
            <a:srgbClr val="FFFFFF"/>
          </a:solidFill>
          <a:ln/>
        </p:spPr>
      </p:sp>
      <p:sp>
        <p:nvSpPr>
          <p:cNvPr id="22532" name="Rectangle 3"/>
          <p:cNvSpPr>
            <a:spLocks noGrp="1" noChangeArrowheads="1"/>
          </p:cNvSpPr>
          <p:nvPr>
            <p:ph type="body" idx="1"/>
          </p:nvPr>
        </p:nvSpPr>
        <p:spPr>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dirty="0"/>
          </a:p>
        </p:txBody>
      </p:sp>
    </p:spTree>
    <p:extLst>
      <p:ext uri="{BB962C8B-B14F-4D97-AF65-F5344CB8AC3E}">
        <p14:creationId xmlns:p14="http://schemas.microsoft.com/office/powerpoint/2010/main" val="157823587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1CCF30-75E7-4047-B971-189668F28995}" type="slidenum">
              <a:rPr lang="en-US" smtClean="0"/>
              <a:pPr/>
              <a:t>39</a:t>
            </a:fld>
            <a:endParaRPr lang="en-US" dirty="0"/>
          </a:p>
        </p:txBody>
      </p:sp>
    </p:spTree>
    <p:extLst>
      <p:ext uri="{BB962C8B-B14F-4D97-AF65-F5344CB8AC3E}">
        <p14:creationId xmlns:p14="http://schemas.microsoft.com/office/powerpoint/2010/main" val="172450559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1CCF30-75E7-4047-B971-189668F28995}" type="slidenum">
              <a:rPr lang="en-US" smtClean="0"/>
              <a:pPr/>
              <a:t>41</a:t>
            </a:fld>
            <a:endParaRPr lang="en-US" dirty="0"/>
          </a:p>
        </p:txBody>
      </p:sp>
    </p:spTree>
    <p:extLst>
      <p:ext uri="{BB962C8B-B14F-4D97-AF65-F5344CB8AC3E}">
        <p14:creationId xmlns:p14="http://schemas.microsoft.com/office/powerpoint/2010/main" val="255490130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1CCF30-75E7-4047-B971-189668F28995}" type="slidenum">
              <a:rPr lang="en-US" smtClean="0"/>
              <a:pPr/>
              <a:t>42</a:t>
            </a:fld>
            <a:endParaRPr lang="en-US" dirty="0"/>
          </a:p>
        </p:txBody>
      </p:sp>
    </p:spTree>
    <p:extLst>
      <p:ext uri="{BB962C8B-B14F-4D97-AF65-F5344CB8AC3E}">
        <p14:creationId xmlns:p14="http://schemas.microsoft.com/office/powerpoint/2010/main" val="53733558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1CCF30-75E7-4047-B971-189668F28995}" type="slidenum">
              <a:rPr lang="en-US" smtClean="0"/>
              <a:pPr/>
              <a:t>43</a:t>
            </a:fld>
            <a:endParaRPr lang="en-US" dirty="0"/>
          </a:p>
        </p:txBody>
      </p:sp>
    </p:spTree>
    <p:extLst>
      <p:ext uri="{BB962C8B-B14F-4D97-AF65-F5344CB8AC3E}">
        <p14:creationId xmlns:p14="http://schemas.microsoft.com/office/powerpoint/2010/main" val="183496852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2"/>
          <p:cNvSpPr>
            <a:spLocks noGrp="1" noRot="1" noChangeAspect="1" noChangeArrowheads="1" noTextEdit="1"/>
          </p:cNvSpPr>
          <p:nvPr>
            <p:ph type="sldImg"/>
          </p:nvPr>
        </p:nvSpPr>
        <p:spPr>
          <a:xfrm>
            <a:off x="1152525" y="692150"/>
            <a:ext cx="4552950" cy="3416300"/>
          </a:xfrm>
          <a:ln/>
        </p:spPr>
      </p:sp>
      <p:sp>
        <p:nvSpPr>
          <p:cNvPr id="66562"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dirty="0">
              <a:latin typeface="Times" charset="0"/>
              <a:ea typeface="ＭＳ Ｐゴシック" charset="0"/>
              <a:cs typeface="ＭＳ Ｐゴシック" charset="0"/>
            </a:endParaRPr>
          </a:p>
        </p:txBody>
      </p:sp>
    </p:spTree>
    <p:extLst>
      <p:ext uri="{BB962C8B-B14F-4D97-AF65-F5344CB8AC3E}">
        <p14:creationId xmlns:p14="http://schemas.microsoft.com/office/powerpoint/2010/main" val="3499502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Tree>
    <p:extLst>
      <p:ext uri="{BB962C8B-B14F-4D97-AF65-F5344CB8AC3E}">
        <p14:creationId xmlns:p14="http://schemas.microsoft.com/office/powerpoint/2010/main" val="27169938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gn="ctr">
              <a:buNone/>
            </a:pPr>
            <a:endParaRPr lang="en-US" sz="1200" i="1" dirty="0" smtClean="0"/>
          </a:p>
        </p:txBody>
      </p:sp>
      <p:sp>
        <p:nvSpPr>
          <p:cNvPr id="4" name="Slide Number Placeholder 3"/>
          <p:cNvSpPr>
            <a:spLocks noGrp="1"/>
          </p:cNvSpPr>
          <p:nvPr>
            <p:ph type="sldNum" sz="quarter" idx="10"/>
          </p:nvPr>
        </p:nvSpPr>
        <p:spPr/>
        <p:txBody>
          <a:bodyPr/>
          <a:lstStyle/>
          <a:p>
            <a:fld id="{C81CCF30-75E7-4047-B971-189668F28995}" type="slidenum">
              <a:rPr lang="en-US" smtClean="0"/>
              <a:pPr/>
              <a:t>5</a:t>
            </a:fld>
            <a:endParaRPr lang="en-US" dirty="0"/>
          </a:p>
        </p:txBody>
      </p:sp>
    </p:spTree>
    <p:extLst>
      <p:ext uri="{BB962C8B-B14F-4D97-AF65-F5344CB8AC3E}">
        <p14:creationId xmlns:p14="http://schemas.microsoft.com/office/powerpoint/2010/main" val="23940914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xfrm>
            <a:off x="3884613" y="8685213"/>
            <a:ext cx="2971800" cy="457200"/>
          </a:xfrm>
          <a:prstGeom prst="rect">
            <a:avLst/>
          </a:prstGeom>
          <a:noFill/>
        </p:spPr>
        <p:txBody>
          <a:bodyPr/>
          <a:lstStyle/>
          <a:p>
            <a:fld id="{C8CB7C35-A774-2E43-AD0F-BE151FDB6FAE}" type="slidenum">
              <a:rPr lang="en-US">
                <a:solidFill>
                  <a:srgbClr val="000000"/>
                </a:solidFill>
              </a:rPr>
              <a:pPr/>
              <a:t>6</a:t>
            </a:fld>
            <a:endParaRPr lang="en-US" dirty="0">
              <a:solidFill>
                <a:srgbClr val="000000"/>
              </a:solidFill>
            </a:endParaRPr>
          </a:p>
        </p:txBody>
      </p:sp>
      <p:sp>
        <p:nvSpPr>
          <p:cNvPr id="18435" name="Rectangle 2"/>
          <p:cNvSpPr>
            <a:spLocks noGrp="1" noRot="1" noChangeAspect="1" noChangeArrowheads="1"/>
          </p:cNvSpPr>
          <p:nvPr>
            <p:ph type="sldImg"/>
          </p:nvPr>
        </p:nvSpPr>
        <p:spPr>
          <a:xfrm>
            <a:off x="1152525" y="692150"/>
            <a:ext cx="4554538" cy="3416300"/>
          </a:xfrm>
          <a:solidFill>
            <a:srgbClr val="FFFFFF"/>
          </a:solidFill>
          <a:ln/>
        </p:spPr>
      </p:sp>
      <p:sp>
        <p:nvSpPr>
          <p:cNvPr id="18436"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dirty="0"/>
          </a:p>
        </p:txBody>
      </p:sp>
    </p:spTree>
    <p:extLst>
      <p:ext uri="{BB962C8B-B14F-4D97-AF65-F5344CB8AC3E}">
        <p14:creationId xmlns:p14="http://schemas.microsoft.com/office/powerpoint/2010/main" val="14127102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1CCF30-75E7-4047-B971-189668F28995}" type="slidenum">
              <a:rPr lang="en-US" smtClean="0"/>
              <a:pPr/>
              <a:t>7</a:t>
            </a:fld>
            <a:endParaRPr lang="en-US" dirty="0"/>
          </a:p>
        </p:txBody>
      </p:sp>
    </p:spTree>
    <p:extLst>
      <p:ext uri="{BB962C8B-B14F-4D97-AF65-F5344CB8AC3E}">
        <p14:creationId xmlns:p14="http://schemas.microsoft.com/office/powerpoint/2010/main" val="13656630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1CCF30-75E7-4047-B971-189668F28995}" type="slidenum">
              <a:rPr lang="en-US" smtClean="0"/>
              <a:pPr/>
              <a:t>8</a:t>
            </a:fld>
            <a:endParaRPr lang="en-US" dirty="0"/>
          </a:p>
        </p:txBody>
      </p:sp>
    </p:spTree>
    <p:extLst>
      <p:ext uri="{BB962C8B-B14F-4D97-AF65-F5344CB8AC3E}">
        <p14:creationId xmlns:p14="http://schemas.microsoft.com/office/powerpoint/2010/main" val="10237706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1CCF30-75E7-4047-B971-189668F28995}" type="slidenum">
              <a:rPr lang="en-US" smtClean="0"/>
              <a:pPr/>
              <a:t>9</a:t>
            </a:fld>
            <a:endParaRPr lang="en-US" dirty="0"/>
          </a:p>
        </p:txBody>
      </p:sp>
    </p:spTree>
    <p:extLst>
      <p:ext uri="{BB962C8B-B14F-4D97-AF65-F5344CB8AC3E}">
        <p14:creationId xmlns:p14="http://schemas.microsoft.com/office/powerpoint/2010/main" val="92867458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09600" y="685800"/>
            <a:ext cx="7772400" cy="1828800"/>
          </a:xfrm>
        </p:spPr>
        <p:txBody>
          <a:bodyPr/>
          <a:lstStyle/>
          <a:p>
            <a:r>
              <a:rPr lang="en-US"/>
              <a:t>Click to edit Master title style</a:t>
            </a:r>
          </a:p>
        </p:txBody>
      </p:sp>
      <p:sp>
        <p:nvSpPr>
          <p:cNvPr id="3" name="Subtitle 2"/>
          <p:cNvSpPr>
            <a:spLocks noGrp="1"/>
          </p:cNvSpPr>
          <p:nvPr>
            <p:ph type="subTitle" idx="1"/>
          </p:nvPr>
        </p:nvSpPr>
        <p:spPr>
          <a:xfrm>
            <a:off x="609600" y="3352800"/>
            <a:ext cx="7543800" cy="12192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Date Placeholder 3"/>
          <p:cNvSpPr>
            <a:spLocks noGrp="1"/>
          </p:cNvSpPr>
          <p:nvPr>
            <p:ph type="dt" sz="half" idx="10"/>
          </p:nvPr>
        </p:nvSpPr>
        <p:spPr/>
        <p:txBody>
          <a:bodyPr/>
          <a:lstStyle>
            <a:lvl1pPr>
              <a:defRPr/>
            </a:lvl1pPr>
          </a:lstStyle>
          <a:p>
            <a:pPr>
              <a:defRPr/>
            </a:pPr>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fld id="{308C5664-C89A-1D4F-962E-558376A4545B}" type="slidenum">
              <a:rPr lang="en-US" smtClean="0"/>
              <a:pPr/>
              <a:t>‹#›</a:t>
            </a:fld>
            <a:endParaRPr lang="en-US" dirty="0"/>
          </a:p>
        </p:txBody>
      </p:sp>
      <p:pic>
        <p:nvPicPr>
          <p:cNvPr id="8" name="Picture 7" descr="thinkwork_no_tagline.png"/>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6324600" y="6324600"/>
            <a:ext cx="2743200" cy="395021"/>
          </a:xfrm>
          <a:prstGeom prst="rect">
            <a:avLst/>
          </a:prstGeom>
        </p:spPr>
      </p:pic>
    </p:spTree>
    <p:extLst>
      <p:ext uri="{BB962C8B-B14F-4D97-AF65-F5344CB8AC3E}">
        <p14:creationId xmlns:p14="http://schemas.microsoft.com/office/powerpoint/2010/main" val="24455943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Drag picture to placeholder or click icon to add</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fld id="{915FAA45-AC5B-014B-9F74-53D558B73BE0}" type="slidenum">
              <a:rPr lang="en-US" smtClean="0"/>
              <a:pPr/>
              <a:t>‹#›</a:t>
            </a:fld>
            <a:endParaRPr lang="en-US" dirty="0"/>
          </a:p>
        </p:txBody>
      </p:sp>
      <p:pic>
        <p:nvPicPr>
          <p:cNvPr id="8" name="Picture 7" descr="thinkwork_no_tagline.png"/>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6324600" y="6324600"/>
            <a:ext cx="2743200" cy="395021"/>
          </a:xfrm>
          <a:prstGeom prst="rect">
            <a:avLst/>
          </a:prstGeom>
        </p:spPr>
      </p:pic>
    </p:spTree>
    <p:extLst>
      <p:ext uri="{BB962C8B-B14F-4D97-AF65-F5344CB8AC3E}">
        <p14:creationId xmlns:p14="http://schemas.microsoft.com/office/powerpoint/2010/main" val="42144233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fld id="{5CA3EE8A-D467-1E43-9BF1-BA74D447CC7B}" type="slidenum">
              <a:rPr lang="en-US" smtClean="0"/>
              <a:pPr/>
              <a:t>‹#›</a:t>
            </a:fld>
            <a:endParaRPr lang="en-US" dirty="0"/>
          </a:p>
        </p:txBody>
      </p:sp>
      <p:pic>
        <p:nvPicPr>
          <p:cNvPr id="7" name="Picture 6" descr="thinkwork_no_tagline.png"/>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6324600" y="6324600"/>
            <a:ext cx="2743200" cy="395021"/>
          </a:xfrm>
          <a:prstGeom prst="rect">
            <a:avLst/>
          </a:prstGeom>
        </p:spPr>
      </p:pic>
    </p:spTree>
    <p:extLst>
      <p:ext uri="{BB962C8B-B14F-4D97-AF65-F5344CB8AC3E}">
        <p14:creationId xmlns:p14="http://schemas.microsoft.com/office/powerpoint/2010/main" val="37913945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fld id="{8C454890-8C81-D642-A868-18D33ADD9ED7}" type="slidenum">
              <a:rPr lang="en-US" smtClean="0"/>
              <a:pPr/>
              <a:t>‹#›</a:t>
            </a:fld>
            <a:endParaRPr lang="en-US" dirty="0"/>
          </a:p>
        </p:txBody>
      </p:sp>
      <p:pic>
        <p:nvPicPr>
          <p:cNvPr id="7" name="Picture 6" descr="thinkwork_no_tagline.png"/>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6324600" y="6324600"/>
            <a:ext cx="2743200" cy="395021"/>
          </a:xfrm>
          <a:prstGeom prst="rect">
            <a:avLst/>
          </a:prstGeom>
        </p:spPr>
      </p:pic>
    </p:spTree>
    <p:extLst>
      <p:ext uri="{BB962C8B-B14F-4D97-AF65-F5344CB8AC3E}">
        <p14:creationId xmlns:p14="http://schemas.microsoft.com/office/powerpoint/2010/main" val="3782894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15" name="Content Placeholder 14"/>
          <p:cNvSpPr>
            <a:spLocks noGrp="1"/>
          </p:cNvSpPr>
          <p:nvPr>
            <p:ph sz="quarter" idx="13"/>
          </p:nvPr>
        </p:nvSpPr>
        <p:spPr>
          <a:xfrm>
            <a:off x="109181" y="319272"/>
            <a:ext cx="8849219" cy="2195328"/>
          </a:xfrm>
        </p:spPr>
        <p:txBody>
          <a:bodyPr/>
          <a:lstStyle>
            <a:lvl1pPr marL="0" indent="0">
              <a:buNone/>
              <a:defRPr sz="4800" b="1">
                <a:solidFill>
                  <a:schemeClr val="tx2">
                    <a:lumMod val="60000"/>
                    <a:lumOff val="40000"/>
                  </a:schemeClr>
                </a:solidFill>
              </a:defRPr>
            </a:lvl1pPr>
            <a:lvl2pPr marL="457200" indent="0">
              <a:buNone/>
              <a:defRPr sz="4800" b="1">
                <a:solidFill>
                  <a:schemeClr val="tx2">
                    <a:lumMod val="60000"/>
                    <a:lumOff val="40000"/>
                  </a:schemeClr>
                </a:solidFill>
              </a:defRPr>
            </a:lvl2pPr>
            <a:lvl3pPr marL="914400" indent="0">
              <a:buNone/>
              <a:defRPr sz="4800" b="1">
                <a:solidFill>
                  <a:schemeClr val="tx2">
                    <a:lumMod val="60000"/>
                    <a:lumOff val="40000"/>
                  </a:schemeClr>
                </a:solidFill>
              </a:defRPr>
            </a:lvl3pPr>
            <a:lvl4pPr marL="1371600" indent="0">
              <a:buNone/>
              <a:defRPr sz="4800" b="1">
                <a:solidFill>
                  <a:schemeClr val="tx2">
                    <a:lumMod val="60000"/>
                    <a:lumOff val="40000"/>
                  </a:schemeClr>
                </a:solidFill>
              </a:defRPr>
            </a:lvl4pPr>
            <a:lvl5pPr marL="1828800" indent="0">
              <a:buNone/>
              <a:defRPr sz="4800" b="1">
                <a:solidFill>
                  <a:schemeClr val="tx2">
                    <a:lumMod val="60000"/>
                    <a:lumOff val="40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CA" dirty="0"/>
          </a:p>
        </p:txBody>
      </p:sp>
      <p:sp>
        <p:nvSpPr>
          <p:cNvPr id="2" name="Title 1"/>
          <p:cNvSpPr>
            <a:spLocks noGrp="1"/>
          </p:cNvSpPr>
          <p:nvPr>
            <p:ph type="ctrTitle"/>
          </p:nvPr>
        </p:nvSpPr>
        <p:spPr>
          <a:xfrm>
            <a:off x="126430" y="2507523"/>
            <a:ext cx="8831969" cy="2252046"/>
          </a:xfrm>
        </p:spPr>
        <p:txBody>
          <a:bodyPr anchor="t"/>
          <a:lstStyle>
            <a:lvl1pPr>
              <a:defRPr sz="4800">
                <a:solidFill>
                  <a:schemeClr val="tx1"/>
                </a:solidFill>
              </a:defRPr>
            </a:lvl1pPr>
          </a:lstStyle>
          <a:p>
            <a:r>
              <a:rPr lang="en-US"/>
              <a:t>Click to edit Master title style</a:t>
            </a:r>
          </a:p>
        </p:txBody>
      </p:sp>
      <p:sp>
        <p:nvSpPr>
          <p:cNvPr id="3" name="Subtitle 2"/>
          <p:cNvSpPr>
            <a:spLocks noGrp="1"/>
          </p:cNvSpPr>
          <p:nvPr>
            <p:ph type="subTitle" idx="1"/>
          </p:nvPr>
        </p:nvSpPr>
        <p:spPr>
          <a:xfrm>
            <a:off x="109181" y="4933716"/>
            <a:ext cx="8849082" cy="738422"/>
          </a:xfrm>
        </p:spPr>
        <p:txBody>
          <a:bodyPr/>
          <a:lstStyle>
            <a:lvl1pPr marL="0" indent="0" algn="l">
              <a:buNone/>
              <a:defRPr sz="40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19" name="Picture Placeholder 18"/>
          <p:cNvSpPr>
            <a:spLocks noGrp="1"/>
          </p:cNvSpPr>
          <p:nvPr>
            <p:ph type="pic" sz="quarter" idx="15"/>
          </p:nvPr>
        </p:nvSpPr>
        <p:spPr>
          <a:xfrm>
            <a:off x="109538" y="5757863"/>
            <a:ext cx="6208712" cy="893762"/>
          </a:xfrm>
        </p:spPr>
        <p:txBody>
          <a:bodyPr/>
          <a:lstStyle/>
          <a:p>
            <a:endParaRPr lang="en-CA"/>
          </a:p>
        </p:txBody>
      </p:sp>
      <p:sp>
        <p:nvSpPr>
          <p:cNvPr id="21" name="Picture Placeholder 20"/>
          <p:cNvSpPr>
            <a:spLocks noGrp="1"/>
          </p:cNvSpPr>
          <p:nvPr>
            <p:ph type="pic" sz="quarter" idx="16"/>
          </p:nvPr>
        </p:nvSpPr>
        <p:spPr>
          <a:xfrm>
            <a:off x="6858000" y="5562600"/>
            <a:ext cx="2239963" cy="1181100"/>
          </a:xfrm>
        </p:spPr>
        <p:txBody>
          <a:bodyPr/>
          <a:lstStyle/>
          <a:p>
            <a:endParaRPr lang="en-CA" dirty="0"/>
          </a:p>
        </p:txBody>
      </p:sp>
    </p:spTree>
    <p:extLst>
      <p:ext uri="{BB962C8B-B14F-4D97-AF65-F5344CB8AC3E}">
        <p14:creationId xmlns:p14="http://schemas.microsoft.com/office/powerpoint/2010/main" val="9661482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a:defRPr sz="2800" baseline="0"/>
            </a:lvl1pPr>
            <a:lvl2pPr>
              <a:defRPr sz="2400" baseline="0"/>
            </a:lvl2pPr>
            <a:lvl3pPr>
              <a:defRPr sz="2400" baseline="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fld id="{915FAA45-AC5B-014B-9F74-53D558B73BE0}" type="slidenum">
              <a:rPr lang="en-US" smtClean="0"/>
              <a:pPr/>
              <a:t>‹#›</a:t>
            </a:fld>
            <a:endParaRPr lang="en-US" dirty="0"/>
          </a:p>
        </p:txBody>
      </p:sp>
      <p:pic>
        <p:nvPicPr>
          <p:cNvPr id="7" name="Picture 6" descr="thinkwork_no_tagline.png"/>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6324600" y="6324600"/>
            <a:ext cx="2743200" cy="395021"/>
          </a:xfrm>
          <a:prstGeom prst="rect">
            <a:avLst/>
          </a:prstGeom>
        </p:spPr>
      </p:pic>
    </p:spTree>
    <p:extLst>
      <p:ext uri="{BB962C8B-B14F-4D97-AF65-F5344CB8AC3E}">
        <p14:creationId xmlns:p14="http://schemas.microsoft.com/office/powerpoint/2010/main" val="42881785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fld id="{6C260E92-1CB0-4649-B042-6EA86B54D02A}" type="slidenum">
              <a:rPr lang="en-US" smtClean="0"/>
              <a:pPr/>
              <a:t>‹#›</a:t>
            </a:fld>
            <a:endParaRPr lang="en-US" dirty="0"/>
          </a:p>
        </p:txBody>
      </p:sp>
    </p:spTree>
    <p:extLst>
      <p:ext uri="{BB962C8B-B14F-4D97-AF65-F5344CB8AC3E}">
        <p14:creationId xmlns:p14="http://schemas.microsoft.com/office/powerpoint/2010/main" val="8432244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fld id="{915FAA45-AC5B-014B-9F74-53D558B73BE0}" type="slidenum">
              <a:rPr lang="en-US" smtClean="0"/>
              <a:pPr/>
              <a:t>‹#›</a:t>
            </a:fld>
            <a:endParaRPr lang="en-US" dirty="0"/>
          </a:p>
        </p:txBody>
      </p:sp>
      <p:pic>
        <p:nvPicPr>
          <p:cNvPr id="8" name="Picture 7" descr="thinkwork_no_tagline.png"/>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6324600" y="6324600"/>
            <a:ext cx="2743200" cy="395021"/>
          </a:xfrm>
          <a:prstGeom prst="rect">
            <a:avLst/>
          </a:prstGeom>
        </p:spPr>
      </p:pic>
    </p:spTree>
    <p:extLst>
      <p:ext uri="{BB962C8B-B14F-4D97-AF65-F5344CB8AC3E}">
        <p14:creationId xmlns:p14="http://schemas.microsoft.com/office/powerpoint/2010/main" val="27608613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fld id="{915FAA45-AC5B-014B-9F74-53D558B73BE0}" type="slidenum">
              <a:rPr lang="en-US" smtClean="0"/>
              <a:pPr/>
              <a:t>‹#›</a:t>
            </a:fld>
            <a:endParaRPr lang="en-US" dirty="0"/>
          </a:p>
        </p:txBody>
      </p:sp>
      <p:pic>
        <p:nvPicPr>
          <p:cNvPr id="10" name="Picture 9" descr="thinkwork_no_tagline.png"/>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6324600" y="6324600"/>
            <a:ext cx="2743200" cy="395021"/>
          </a:xfrm>
          <a:prstGeom prst="rect">
            <a:avLst/>
          </a:prstGeom>
        </p:spPr>
      </p:pic>
    </p:spTree>
    <p:extLst>
      <p:ext uri="{BB962C8B-B14F-4D97-AF65-F5344CB8AC3E}">
        <p14:creationId xmlns:p14="http://schemas.microsoft.com/office/powerpoint/2010/main" val="39025646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2578AF"/>
                </a:solidFill>
              </a:defRPr>
            </a:lvl1p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fld id="{915FAA45-AC5B-014B-9F74-53D558B73BE0}" type="slidenum">
              <a:rPr lang="en-US" smtClean="0"/>
              <a:pPr/>
              <a:t>‹#›</a:t>
            </a:fld>
            <a:endParaRPr lang="en-US" dirty="0"/>
          </a:p>
        </p:txBody>
      </p:sp>
      <p:pic>
        <p:nvPicPr>
          <p:cNvPr id="6" name="Picture 5" descr="thinkwork_no_tagline.png"/>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6324600" y="6324600"/>
            <a:ext cx="2743200" cy="395021"/>
          </a:xfrm>
          <a:prstGeom prst="rect">
            <a:avLst/>
          </a:prstGeom>
        </p:spPr>
      </p:pic>
    </p:spTree>
    <p:extLst>
      <p:ext uri="{BB962C8B-B14F-4D97-AF65-F5344CB8AC3E}">
        <p14:creationId xmlns:p14="http://schemas.microsoft.com/office/powerpoint/2010/main" val="323590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fld id="{915FAA45-AC5B-014B-9F74-53D558B73BE0}" type="slidenum">
              <a:rPr lang="en-US" smtClean="0"/>
              <a:pPr/>
              <a:t>‹#›</a:t>
            </a:fld>
            <a:endParaRPr lang="en-US" dirty="0"/>
          </a:p>
        </p:txBody>
      </p:sp>
      <p:pic>
        <p:nvPicPr>
          <p:cNvPr id="5" name="Picture 4" descr="thinkwork_no_tagline.png"/>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6324600" y="6324600"/>
            <a:ext cx="2743200" cy="395021"/>
          </a:xfrm>
          <a:prstGeom prst="rect">
            <a:avLst/>
          </a:prstGeom>
        </p:spPr>
      </p:pic>
    </p:spTree>
    <p:extLst>
      <p:ext uri="{BB962C8B-B14F-4D97-AF65-F5344CB8AC3E}">
        <p14:creationId xmlns:p14="http://schemas.microsoft.com/office/powerpoint/2010/main" val="28534582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fld id="{915FAA45-AC5B-014B-9F74-53D558B73BE0}" type="slidenum">
              <a:rPr lang="en-US" smtClean="0"/>
              <a:pPr/>
              <a:t>‹#›</a:t>
            </a:fld>
            <a:endParaRPr lang="en-US" dirty="0"/>
          </a:p>
        </p:txBody>
      </p:sp>
      <p:pic>
        <p:nvPicPr>
          <p:cNvPr id="8" name="Picture 7" descr="thinkwork_no_tagline.png"/>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6324600" y="6324600"/>
            <a:ext cx="2743200" cy="395021"/>
          </a:xfrm>
          <a:prstGeom prst="rect">
            <a:avLst/>
          </a:prstGeom>
        </p:spPr>
      </p:pic>
    </p:spTree>
    <p:extLst>
      <p:ext uri="{BB962C8B-B14F-4D97-AF65-F5344CB8AC3E}">
        <p14:creationId xmlns:p14="http://schemas.microsoft.com/office/powerpoint/2010/main" val="37454644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a:t>Click to edit Master title style</a:t>
            </a:r>
            <a:endParaRPr lang="en-US" dirty="0"/>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Arial" charset="0"/>
                <a:ea typeface="+mn-ea"/>
                <a:cs typeface="+mn-cs"/>
              </a:defRPr>
            </a:lvl1pPr>
          </a:lstStyle>
          <a:p>
            <a:pPr>
              <a:defRPr/>
            </a:pP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Arial" charset="0"/>
                <a:ea typeface="+mn-ea"/>
                <a:cs typeface="+mn-cs"/>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915FAA45-AC5B-014B-9F74-53D558B73BE0}"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818" r:id="rId1"/>
    <p:sldLayoutId id="2147483830"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 id="2147483828" r:id="rId12"/>
  </p:sldLayoutIdLst>
  <p:hf hdr="0" ftr="0" dt="0"/>
  <p:txStyles>
    <p:titleStyle>
      <a:lvl1pPr algn="l" rtl="0" eaLnBrk="1" fontAlgn="base" hangingPunct="1">
        <a:spcBef>
          <a:spcPct val="0"/>
        </a:spcBef>
        <a:spcAft>
          <a:spcPct val="0"/>
        </a:spcAft>
        <a:defRPr lang="en-US" sz="4000" b="1" i="0" kern="1200" dirty="0">
          <a:solidFill>
            <a:schemeClr val="tx2">
              <a:lumMod val="60000"/>
              <a:lumOff val="40000"/>
            </a:schemeClr>
          </a:solidFill>
          <a:latin typeface="Candara"/>
          <a:ea typeface="ヒラギノ角ゴ Pro W3" charset="0"/>
          <a:cs typeface="Candara"/>
        </a:defRPr>
      </a:lvl1pPr>
      <a:lvl2pPr algn="ctr" rtl="0" eaLnBrk="1" fontAlgn="base" hangingPunct="1">
        <a:spcBef>
          <a:spcPct val="0"/>
        </a:spcBef>
        <a:spcAft>
          <a:spcPct val="0"/>
        </a:spcAft>
        <a:defRPr sz="4400">
          <a:solidFill>
            <a:schemeClr val="tx1"/>
          </a:solidFill>
          <a:latin typeface="Calibri" charset="0"/>
          <a:ea typeface="ヒラギノ角ゴ Pro W3" charset="0"/>
          <a:cs typeface="ヒラギノ角ゴ Pro W3" charset="0"/>
        </a:defRPr>
      </a:lvl2pPr>
      <a:lvl3pPr algn="ctr" rtl="0" eaLnBrk="1" fontAlgn="base" hangingPunct="1">
        <a:spcBef>
          <a:spcPct val="0"/>
        </a:spcBef>
        <a:spcAft>
          <a:spcPct val="0"/>
        </a:spcAft>
        <a:defRPr sz="4400">
          <a:solidFill>
            <a:schemeClr val="tx1"/>
          </a:solidFill>
          <a:latin typeface="Calibri" charset="0"/>
          <a:ea typeface="ヒラギノ角ゴ Pro W3" charset="0"/>
          <a:cs typeface="ヒラギノ角ゴ Pro W3" charset="0"/>
        </a:defRPr>
      </a:lvl3pPr>
      <a:lvl4pPr algn="ctr" rtl="0" eaLnBrk="1" fontAlgn="base" hangingPunct="1">
        <a:spcBef>
          <a:spcPct val="0"/>
        </a:spcBef>
        <a:spcAft>
          <a:spcPct val="0"/>
        </a:spcAft>
        <a:defRPr sz="4400">
          <a:solidFill>
            <a:schemeClr val="tx1"/>
          </a:solidFill>
          <a:latin typeface="Calibri" charset="0"/>
          <a:ea typeface="ヒラギノ角ゴ Pro W3" charset="0"/>
          <a:cs typeface="ヒラギノ角ゴ Pro W3" charset="0"/>
        </a:defRPr>
      </a:lvl4pPr>
      <a:lvl5pPr algn="ctr" rtl="0" eaLnBrk="1" fontAlgn="base" hangingPunct="1">
        <a:spcBef>
          <a:spcPct val="0"/>
        </a:spcBef>
        <a:spcAft>
          <a:spcPct val="0"/>
        </a:spcAft>
        <a:defRPr sz="4400">
          <a:solidFill>
            <a:schemeClr val="tx1"/>
          </a:solidFill>
          <a:latin typeface="Calibri" charset="0"/>
          <a:ea typeface="ヒラギノ角ゴ Pro W3" charset="0"/>
          <a:cs typeface="ヒラギノ角ゴ Pro W3" charset="0"/>
        </a:defRPr>
      </a:lvl5pPr>
      <a:lvl6pPr marL="457200" algn="ctr" rtl="0" eaLnBrk="1" fontAlgn="base" hangingPunct="1">
        <a:spcBef>
          <a:spcPct val="0"/>
        </a:spcBef>
        <a:spcAft>
          <a:spcPct val="0"/>
        </a:spcAft>
        <a:defRPr sz="4400">
          <a:solidFill>
            <a:schemeClr val="tx1"/>
          </a:solidFill>
          <a:latin typeface="Calibri" charset="0"/>
          <a:ea typeface="ヒラギノ角ゴ Pro W3" charset="0"/>
        </a:defRPr>
      </a:lvl6pPr>
      <a:lvl7pPr marL="914400" algn="ctr" rtl="0" eaLnBrk="1" fontAlgn="base" hangingPunct="1">
        <a:spcBef>
          <a:spcPct val="0"/>
        </a:spcBef>
        <a:spcAft>
          <a:spcPct val="0"/>
        </a:spcAft>
        <a:defRPr sz="4400">
          <a:solidFill>
            <a:schemeClr val="tx1"/>
          </a:solidFill>
          <a:latin typeface="Calibri" charset="0"/>
          <a:ea typeface="ヒラギノ角ゴ Pro W3" charset="0"/>
        </a:defRPr>
      </a:lvl7pPr>
      <a:lvl8pPr marL="1371600" algn="ctr" rtl="0" eaLnBrk="1" fontAlgn="base" hangingPunct="1">
        <a:spcBef>
          <a:spcPct val="0"/>
        </a:spcBef>
        <a:spcAft>
          <a:spcPct val="0"/>
        </a:spcAft>
        <a:defRPr sz="4400">
          <a:solidFill>
            <a:schemeClr val="tx1"/>
          </a:solidFill>
          <a:latin typeface="Calibri" charset="0"/>
          <a:ea typeface="ヒラギノ角ゴ Pro W3" charset="0"/>
        </a:defRPr>
      </a:lvl8pPr>
      <a:lvl9pPr marL="1828800" algn="ctr" rtl="0" eaLnBrk="1" fontAlgn="base" hangingPunct="1">
        <a:spcBef>
          <a:spcPct val="0"/>
        </a:spcBef>
        <a:spcAft>
          <a:spcPct val="0"/>
        </a:spcAft>
        <a:defRPr sz="4400">
          <a:solidFill>
            <a:schemeClr val="tx1"/>
          </a:solidFill>
          <a:latin typeface="Calibri" charset="0"/>
          <a:ea typeface="ヒラギノ角ゴ Pro W3" charset="0"/>
        </a:defRPr>
      </a:lvl9pPr>
    </p:titleStyle>
    <p:bodyStyle>
      <a:lvl1pPr marL="342900" indent="-342900" algn="l" rtl="0" eaLnBrk="1" fontAlgn="base" hangingPunct="1">
        <a:spcBef>
          <a:spcPct val="20000"/>
        </a:spcBef>
        <a:spcAft>
          <a:spcPct val="0"/>
        </a:spcAft>
        <a:buClr>
          <a:srgbClr val="0000FF"/>
        </a:buClr>
        <a:buSzPct val="65000"/>
        <a:buFont typeface="Wingdings" charset="2"/>
        <a:buChar char="v"/>
        <a:defRPr sz="3600" kern="1200">
          <a:solidFill>
            <a:schemeClr val="tx1"/>
          </a:solidFill>
          <a:latin typeface="Candara"/>
          <a:ea typeface="ヒラギノ角ゴ Pro W3" charset="0"/>
          <a:cs typeface="Candara"/>
        </a:defRPr>
      </a:lvl1pPr>
      <a:lvl2pPr marL="742950" indent="-285750" algn="l" rtl="0" eaLnBrk="1" fontAlgn="base" hangingPunct="1">
        <a:spcBef>
          <a:spcPct val="20000"/>
        </a:spcBef>
        <a:spcAft>
          <a:spcPct val="0"/>
        </a:spcAft>
        <a:buClr>
          <a:srgbClr val="0000FF"/>
        </a:buClr>
        <a:buFont typeface="Wingdings" charset="2"/>
        <a:buChar char="§"/>
        <a:defRPr sz="3200" kern="1200">
          <a:solidFill>
            <a:schemeClr val="tx1"/>
          </a:solidFill>
          <a:latin typeface="Candara"/>
          <a:ea typeface="ヒラギノ角ゴ Pro W3" charset="0"/>
          <a:cs typeface="Candara"/>
        </a:defRPr>
      </a:lvl2pPr>
      <a:lvl3pPr marL="1143000" indent="-228600" algn="l" rtl="0" eaLnBrk="1" fontAlgn="base" hangingPunct="1">
        <a:spcBef>
          <a:spcPct val="20000"/>
        </a:spcBef>
        <a:spcAft>
          <a:spcPct val="0"/>
        </a:spcAft>
        <a:buFont typeface="Arial" charset="0"/>
        <a:buChar char="•"/>
        <a:defRPr sz="2800" kern="1200">
          <a:solidFill>
            <a:schemeClr val="tx1"/>
          </a:solidFill>
          <a:latin typeface="Candara"/>
          <a:ea typeface="ヒラギノ角ゴ Pro W3" charset="0"/>
          <a:cs typeface="Candara"/>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Candara"/>
          <a:ea typeface="ヒラギノ角ゴ Pro W3" charset="0"/>
          <a:cs typeface="Candara"/>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Candara"/>
          <a:ea typeface="ヒラギノ角ゴ Pro W3" charset="0"/>
          <a:cs typeface="Candara"/>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9.xml"/><Relationship Id="rId1" Type="http://schemas.openxmlformats.org/officeDocument/2006/relationships/slideLayout" Target="../slideLayouts/slideLayout5.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4.xml"/><Relationship Id="rId1" Type="http://schemas.openxmlformats.org/officeDocument/2006/relationships/slideLayout" Target="../slideLayouts/slideLayout5.xml"/><Relationship Id="rId5" Type="http://schemas.openxmlformats.org/officeDocument/2006/relationships/hyperlink" Target="mailto:cindy.thomas@umb.edu" TargetMode="External"/><Relationship Id="rId4" Type="http://schemas.openxmlformats.org/officeDocument/2006/relationships/hyperlink" Target="mailto:John.butterworth@umb.edu"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p:txBody>
          <a:bodyPr/>
          <a:lstStyle/>
          <a:p>
            <a:r>
              <a:rPr lang="en-US" dirty="0"/>
              <a:t>RRTC on Advancing Employment for Individuals with Intellectual/ Developmental Disabilities</a:t>
            </a:r>
            <a:endParaRPr lang="en-CA" dirty="0"/>
          </a:p>
        </p:txBody>
      </p:sp>
      <p:sp>
        <p:nvSpPr>
          <p:cNvPr id="3074" name="Title 5"/>
          <p:cNvSpPr>
            <a:spLocks noGrp="1"/>
          </p:cNvSpPr>
          <p:nvPr>
            <p:ph type="ctrTitle"/>
          </p:nvPr>
        </p:nvSpPr>
        <p:spPr/>
        <p:txBody>
          <a:bodyPr/>
          <a:lstStyle/>
          <a:p>
            <a:pPr>
              <a:spcBef>
                <a:spcPts val="2400"/>
              </a:spcBef>
              <a:spcAft>
                <a:spcPts val="2400"/>
              </a:spcAft>
            </a:pPr>
            <a:r>
              <a:rPr lang="en-US" sz="4800" dirty="0" smtClean="0">
                <a:solidFill>
                  <a:schemeClr val="tx1"/>
                </a:solidFill>
              </a:rPr>
              <a:t>Building an evidence-based holistic approach for advancing integrated employment</a:t>
            </a:r>
            <a:endParaRPr lang="en-US" sz="4800" dirty="0">
              <a:solidFill>
                <a:schemeClr val="tx1"/>
              </a:solidFill>
            </a:endParaRPr>
          </a:p>
        </p:txBody>
      </p:sp>
      <p:sp>
        <p:nvSpPr>
          <p:cNvPr id="2" name="Subtitle 1"/>
          <p:cNvSpPr>
            <a:spLocks noGrp="1"/>
          </p:cNvSpPr>
          <p:nvPr>
            <p:ph type="subTitle" idx="1"/>
          </p:nvPr>
        </p:nvSpPr>
        <p:spPr/>
        <p:txBody>
          <a:bodyPr/>
          <a:lstStyle/>
          <a:p>
            <a:r>
              <a:rPr lang="en-US" dirty="0">
                <a:latin typeface="Candara" panose="020E0502030303020204" pitchFamily="34" charset="0"/>
                <a:cs typeface="Gill Sans"/>
              </a:rPr>
              <a:t>September 20, 2017</a:t>
            </a:r>
          </a:p>
        </p:txBody>
      </p:sp>
      <p:pic>
        <p:nvPicPr>
          <p:cNvPr id="7" name="Picture Placeholder 6" descr="Think Work Logo. "/>
          <p:cNvPicPr>
            <a:picLocks noGrp="1" noChangeAspect="1"/>
          </p:cNvPicPr>
          <p:nvPr>
            <p:ph type="pic" sz="quarter" idx="15"/>
          </p:nvPr>
        </p:nvPicPr>
        <p:blipFill>
          <a:blip r:embed="rId3">
            <a:extLst>
              <a:ext uri="{28A0092B-C50C-407E-A947-70E740481C1C}">
                <a14:useLocalDpi xmlns:a14="http://schemas.microsoft.com/office/drawing/2010/main" val="0"/>
              </a:ext>
            </a:extLst>
          </a:blip>
          <a:srcRect l="1" r="1"/>
          <a:stretch>
            <a:fillRect/>
          </a:stretch>
        </p:blipFill>
        <p:spPr/>
      </p:pic>
      <p:pic>
        <p:nvPicPr>
          <p:cNvPr id="8" name="Picture Placeholder 7" descr="ICI Logo. &#10;University of Massachusetts, Boston."/>
          <p:cNvPicPr>
            <a:picLocks noGrp="1" noChangeAspect="1"/>
          </p:cNvPicPr>
          <p:nvPr>
            <p:ph type="pic" sz="quarter" idx="16"/>
          </p:nvPr>
        </p:nvPicPr>
        <p:blipFill>
          <a:blip r:embed="rId4">
            <a:extLst>
              <a:ext uri="{28A0092B-C50C-407E-A947-70E740481C1C}">
                <a14:useLocalDpi xmlns:a14="http://schemas.microsoft.com/office/drawing/2010/main" val="0"/>
              </a:ext>
            </a:extLst>
          </a:blip>
          <a:srcRect t="35" b="35"/>
          <a:stretch>
            <a:fillRect/>
          </a:stretch>
        </p:blipFill>
        <p:spPr/>
      </p:pic>
    </p:spTree>
    <p:extLst>
      <p:ext uri="{BB962C8B-B14F-4D97-AF65-F5344CB8AC3E}">
        <p14:creationId xmlns:p14="http://schemas.microsoft.com/office/powerpoint/2010/main" val="1934512787"/>
      </p:ext>
    </p:extLst>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we know from past research</a:t>
            </a:r>
            <a:endParaRPr lang="en-US" dirty="0"/>
          </a:p>
        </p:txBody>
      </p:sp>
      <p:sp>
        <p:nvSpPr>
          <p:cNvPr id="3" name="Content Placeholder 2"/>
          <p:cNvSpPr>
            <a:spLocks noGrp="1"/>
          </p:cNvSpPr>
          <p:nvPr>
            <p:ph sz="half" idx="1"/>
          </p:nvPr>
        </p:nvSpPr>
        <p:spPr>
          <a:xfrm>
            <a:off x="457200" y="1287683"/>
            <a:ext cx="8432800" cy="4525963"/>
          </a:xfrm>
        </p:spPr>
        <p:txBody>
          <a:bodyPr/>
          <a:lstStyle/>
          <a:p>
            <a:r>
              <a:rPr lang="en-US" sz="3200" dirty="0" smtClean="0"/>
              <a:t>Young adults expect to work as adults.</a:t>
            </a:r>
          </a:p>
          <a:p>
            <a:r>
              <a:rPr lang="en-US" sz="3200" dirty="0" smtClean="0"/>
              <a:t>Working-age adults want to work.</a:t>
            </a:r>
            <a:endParaRPr lang="en-US" sz="3200" dirty="0"/>
          </a:p>
          <a:p>
            <a:r>
              <a:rPr lang="en-US" sz="3200" dirty="0" smtClean="0"/>
              <a:t>Families are influential in the decision-making process, and parent expectation is a strong predictor for employment.</a:t>
            </a:r>
          </a:p>
          <a:p>
            <a:r>
              <a:rPr lang="en-US" sz="3200" dirty="0" smtClean="0"/>
              <a:t>Families lack knowledge.</a:t>
            </a:r>
          </a:p>
          <a:p>
            <a:r>
              <a:rPr lang="en-US" sz="3200" dirty="0" smtClean="0"/>
              <a:t>School-based staff, </a:t>
            </a:r>
            <a:r>
              <a:rPr lang="en-US" sz="3200" dirty="0"/>
              <a:t>employment </a:t>
            </a:r>
            <a:r>
              <a:rPr lang="en-US" sz="3200" dirty="0" smtClean="0"/>
              <a:t>consultants, </a:t>
            </a:r>
            <a:r>
              <a:rPr lang="en-US" sz="3200" dirty="0"/>
              <a:t>and </a:t>
            </a:r>
            <a:r>
              <a:rPr lang="en-US" sz="3200" dirty="0" smtClean="0"/>
              <a:t>provider culture </a:t>
            </a:r>
            <a:r>
              <a:rPr lang="en-US" sz="3200" dirty="0"/>
              <a:t>influence employment </a:t>
            </a:r>
            <a:r>
              <a:rPr lang="en-US" sz="3200" dirty="0" smtClean="0"/>
              <a:t>decisions.</a:t>
            </a:r>
            <a:endParaRPr lang="en-US" sz="3200" dirty="0"/>
          </a:p>
          <a:p>
            <a:endParaRPr lang="en-US" sz="3200" dirty="0" smtClean="0"/>
          </a:p>
        </p:txBody>
      </p:sp>
      <p:sp>
        <p:nvSpPr>
          <p:cNvPr id="5" name="Slide Number Placeholder 4"/>
          <p:cNvSpPr>
            <a:spLocks noGrp="1"/>
          </p:cNvSpPr>
          <p:nvPr>
            <p:ph type="sldNum" sz="quarter" idx="12"/>
          </p:nvPr>
        </p:nvSpPr>
        <p:spPr/>
        <p:txBody>
          <a:bodyPr/>
          <a:lstStyle/>
          <a:p>
            <a:fld id="{915FAA45-AC5B-014B-9F74-53D558B73BE0}" type="slidenum">
              <a:rPr lang="en-US" smtClean="0"/>
              <a:pPr/>
              <a:t>10</a:t>
            </a:fld>
            <a:endParaRPr lang="en-US" dirty="0"/>
          </a:p>
        </p:txBody>
      </p:sp>
    </p:spTree>
    <p:extLst>
      <p:ext uri="{BB962C8B-B14F-4D97-AF65-F5344CB8AC3E}">
        <p14:creationId xmlns:p14="http://schemas.microsoft.com/office/powerpoint/2010/main" val="26062670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Research questions </a:t>
            </a:r>
          </a:p>
        </p:txBody>
      </p:sp>
      <p:sp>
        <p:nvSpPr>
          <p:cNvPr id="3" name="Content Placeholder 2"/>
          <p:cNvSpPr>
            <a:spLocks noGrp="1"/>
          </p:cNvSpPr>
          <p:nvPr>
            <p:ph idx="1"/>
          </p:nvPr>
        </p:nvSpPr>
        <p:spPr/>
        <p:txBody>
          <a:bodyPr/>
          <a:lstStyle/>
          <a:p>
            <a:r>
              <a:rPr lang="en-US" sz="3200" dirty="0"/>
              <a:t>What </a:t>
            </a:r>
            <a:r>
              <a:rPr lang="en-US" sz="3200" dirty="0" smtClean="0"/>
              <a:t>strategies have been successful in </a:t>
            </a:r>
            <a:r>
              <a:rPr lang="en-US" sz="3200" dirty="0"/>
              <a:t>engaging families in employment</a:t>
            </a:r>
            <a:r>
              <a:rPr lang="en-US" sz="3200" dirty="0" smtClean="0"/>
              <a:t>?</a:t>
            </a:r>
          </a:p>
          <a:p>
            <a:r>
              <a:rPr lang="en-US" sz="3200" dirty="0"/>
              <a:t>What </a:t>
            </a:r>
            <a:r>
              <a:rPr lang="en-US" sz="3200" dirty="0" smtClean="0"/>
              <a:t>information and support approaches are useful/effective </a:t>
            </a:r>
            <a:r>
              <a:rPr lang="en-US" sz="3200" dirty="0"/>
              <a:t>for families? </a:t>
            </a:r>
          </a:p>
          <a:p>
            <a:r>
              <a:rPr lang="en-US" sz="3200" dirty="0"/>
              <a:t>How can we share information in a way that is most useful for families? </a:t>
            </a:r>
          </a:p>
        </p:txBody>
      </p:sp>
      <p:sp>
        <p:nvSpPr>
          <p:cNvPr id="4" name="Slide Number Placeholder 3"/>
          <p:cNvSpPr>
            <a:spLocks noGrp="1"/>
          </p:cNvSpPr>
          <p:nvPr>
            <p:ph type="sldNum" sz="quarter" idx="12"/>
          </p:nvPr>
        </p:nvSpPr>
        <p:spPr/>
        <p:txBody>
          <a:bodyPr/>
          <a:lstStyle/>
          <a:p>
            <a:fld id="{915FAA45-AC5B-014B-9F74-53D558B73BE0}" type="slidenum">
              <a:rPr lang="en-US" smtClean="0"/>
              <a:pPr/>
              <a:t>11</a:t>
            </a:fld>
            <a:endParaRPr lang="en-US" dirty="0"/>
          </a:p>
        </p:txBody>
      </p:sp>
    </p:spTree>
    <p:extLst>
      <p:ext uri="{BB962C8B-B14F-4D97-AF65-F5344CB8AC3E}">
        <p14:creationId xmlns:p14="http://schemas.microsoft.com/office/powerpoint/2010/main" val="35214757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 </a:t>
            </a:r>
            <a:endParaRPr lang="en-US" dirty="0"/>
          </a:p>
        </p:txBody>
      </p:sp>
      <p:sp>
        <p:nvSpPr>
          <p:cNvPr id="3" name="Content Placeholder 2"/>
          <p:cNvSpPr>
            <a:spLocks noGrp="1"/>
          </p:cNvSpPr>
          <p:nvPr>
            <p:ph idx="1"/>
          </p:nvPr>
        </p:nvSpPr>
        <p:spPr/>
        <p:txBody>
          <a:bodyPr/>
          <a:lstStyle/>
          <a:p>
            <a:r>
              <a:rPr lang="en-US" sz="3200" dirty="0"/>
              <a:t>Scoping literature review </a:t>
            </a:r>
          </a:p>
          <a:p>
            <a:r>
              <a:rPr lang="en-US" sz="3200" dirty="0"/>
              <a:t>In-person and online forums and focus groups </a:t>
            </a:r>
          </a:p>
          <a:p>
            <a:r>
              <a:rPr lang="en-US" sz="3200" dirty="0"/>
              <a:t>Family engagement intervention (in process) </a:t>
            </a:r>
          </a:p>
        </p:txBody>
      </p:sp>
      <p:sp>
        <p:nvSpPr>
          <p:cNvPr id="4" name="Slide Number Placeholder 3"/>
          <p:cNvSpPr>
            <a:spLocks noGrp="1"/>
          </p:cNvSpPr>
          <p:nvPr>
            <p:ph type="sldNum" sz="quarter" idx="12"/>
          </p:nvPr>
        </p:nvSpPr>
        <p:spPr/>
        <p:txBody>
          <a:bodyPr/>
          <a:lstStyle/>
          <a:p>
            <a:fld id="{915FAA45-AC5B-014B-9F74-53D558B73BE0}" type="slidenum">
              <a:rPr lang="en-US" smtClean="0"/>
              <a:pPr/>
              <a:t>12</a:t>
            </a:fld>
            <a:endParaRPr lang="en-US" dirty="0"/>
          </a:p>
        </p:txBody>
      </p:sp>
    </p:spTree>
    <p:extLst>
      <p:ext uri="{BB962C8B-B14F-4D97-AF65-F5344CB8AC3E}">
        <p14:creationId xmlns:p14="http://schemas.microsoft.com/office/powerpoint/2010/main" val="17691949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95300" y="1165935"/>
            <a:ext cx="8191500" cy="4119563"/>
          </a:xfrm>
        </p:spPr>
        <p:txBody>
          <a:bodyPr/>
          <a:lstStyle/>
          <a:p>
            <a:pPr marL="0" indent="0">
              <a:buNone/>
            </a:pPr>
            <a:endParaRPr lang="en-US" sz="3200" b="1" dirty="0" smtClean="0"/>
          </a:p>
          <a:p>
            <a:r>
              <a:rPr lang="en-US" sz="3200" dirty="0" smtClean="0"/>
              <a:t>Family </a:t>
            </a:r>
            <a:r>
              <a:rPr lang="en-US" sz="3200" dirty="0"/>
              <a:t>modeling shapes employment </a:t>
            </a:r>
            <a:r>
              <a:rPr lang="en-US" sz="3200" dirty="0" smtClean="0"/>
              <a:t>experiences.</a:t>
            </a:r>
            <a:endParaRPr lang="en-US" sz="3200" dirty="0"/>
          </a:p>
          <a:p>
            <a:r>
              <a:rPr lang="en-US" sz="3200" dirty="0"/>
              <a:t>Engaging families supports </a:t>
            </a:r>
            <a:r>
              <a:rPr lang="en-US" sz="3200" dirty="0" smtClean="0"/>
              <a:t>a focus on employment.</a:t>
            </a:r>
            <a:endParaRPr lang="en-US" sz="3200" dirty="0"/>
          </a:p>
          <a:p>
            <a:r>
              <a:rPr lang="en-US" sz="3200" dirty="0"/>
              <a:t>Family/individual demographics are related to </a:t>
            </a:r>
            <a:r>
              <a:rPr lang="en-US" sz="3200" dirty="0" smtClean="0"/>
              <a:t>employment.</a:t>
            </a:r>
            <a:endParaRPr lang="en-US" sz="3200" dirty="0"/>
          </a:p>
        </p:txBody>
      </p:sp>
      <p:sp>
        <p:nvSpPr>
          <p:cNvPr id="5" name="Slide Number Placeholder 4"/>
          <p:cNvSpPr>
            <a:spLocks noGrp="1"/>
          </p:cNvSpPr>
          <p:nvPr>
            <p:ph type="sldNum" sz="quarter" idx="12"/>
          </p:nvPr>
        </p:nvSpPr>
        <p:spPr/>
        <p:txBody>
          <a:bodyPr/>
          <a:lstStyle/>
          <a:p>
            <a:fld id="{915FAA45-AC5B-014B-9F74-53D558B73BE0}" type="slidenum">
              <a:rPr lang="en-US" smtClean="0"/>
              <a:pPr/>
              <a:t>13</a:t>
            </a:fld>
            <a:endParaRPr lang="en-US" dirty="0"/>
          </a:p>
        </p:txBody>
      </p:sp>
      <p:sp>
        <p:nvSpPr>
          <p:cNvPr id="6" name="Title 4"/>
          <p:cNvSpPr>
            <a:spLocks noGrp="1"/>
          </p:cNvSpPr>
          <p:nvPr>
            <p:ph type="title"/>
          </p:nvPr>
        </p:nvSpPr>
        <p:spPr>
          <a:xfrm>
            <a:off x="76200" y="352770"/>
            <a:ext cx="8915400" cy="1143000"/>
          </a:xfrm>
        </p:spPr>
        <p:txBody>
          <a:bodyPr/>
          <a:lstStyle/>
          <a:p>
            <a:r>
              <a:rPr lang="en-US" dirty="0" smtClean="0">
                <a:latin typeface="Candara" panose="020E0502030303020204" pitchFamily="34" charset="0"/>
              </a:rPr>
              <a:t>Findings: Scoping literature review</a:t>
            </a:r>
            <a:br>
              <a:rPr lang="en-US" dirty="0" smtClean="0">
                <a:latin typeface="Candara" panose="020E0502030303020204" pitchFamily="34" charset="0"/>
              </a:rPr>
            </a:br>
            <a:r>
              <a:rPr lang="en-US" dirty="0" smtClean="0">
                <a:latin typeface="Candara" panose="020E0502030303020204" pitchFamily="34" charset="0"/>
              </a:rPr>
              <a:t>Themes</a:t>
            </a:r>
            <a:endParaRPr lang="en-US" dirty="0"/>
          </a:p>
        </p:txBody>
      </p:sp>
    </p:spTree>
    <p:extLst>
      <p:ext uri="{BB962C8B-B14F-4D97-AF65-F5344CB8AC3E}">
        <p14:creationId xmlns:p14="http://schemas.microsoft.com/office/powerpoint/2010/main" val="22196236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8263" y="277696"/>
            <a:ext cx="8229600" cy="1143000"/>
          </a:xfrm>
        </p:spPr>
        <p:txBody>
          <a:bodyPr/>
          <a:lstStyle/>
          <a:p>
            <a:r>
              <a:rPr lang="en-US" dirty="0" smtClean="0"/>
              <a:t>Findings: Scoping literature review</a:t>
            </a:r>
            <a:br>
              <a:rPr lang="en-US" dirty="0" smtClean="0"/>
            </a:br>
            <a:r>
              <a:rPr lang="en-US" dirty="0" smtClean="0"/>
              <a:t>Strategies  </a:t>
            </a:r>
            <a:endParaRPr lang="en-US" dirty="0"/>
          </a:p>
        </p:txBody>
      </p:sp>
      <p:sp>
        <p:nvSpPr>
          <p:cNvPr id="3" name="Content Placeholder 2"/>
          <p:cNvSpPr>
            <a:spLocks noGrp="1"/>
          </p:cNvSpPr>
          <p:nvPr>
            <p:ph sz="half" idx="1"/>
          </p:nvPr>
        </p:nvSpPr>
        <p:spPr>
          <a:xfrm>
            <a:off x="455206" y="1591008"/>
            <a:ext cx="4213524" cy="4525963"/>
          </a:xfrm>
        </p:spPr>
        <p:txBody>
          <a:bodyPr/>
          <a:lstStyle/>
          <a:p>
            <a:pPr marL="0" indent="0">
              <a:spcBef>
                <a:spcPts val="2064"/>
              </a:spcBef>
              <a:buNone/>
            </a:pPr>
            <a:r>
              <a:rPr lang="en-US" sz="3200" b="1" dirty="0" smtClean="0"/>
              <a:t>Training</a:t>
            </a:r>
            <a:endParaRPr lang="en-US" sz="3200" b="1" dirty="0"/>
          </a:p>
          <a:p>
            <a:pPr marL="512763" lvl="1">
              <a:spcBef>
                <a:spcPts val="864"/>
              </a:spcBef>
            </a:pPr>
            <a:r>
              <a:rPr lang="en-US" sz="3200" dirty="0"/>
              <a:t>Explore, Prepare, </a:t>
            </a:r>
            <a:r>
              <a:rPr lang="en-US" sz="3200" dirty="0" smtClean="0"/>
              <a:t>Act </a:t>
            </a:r>
            <a:endParaRPr lang="en-US" sz="3200" dirty="0"/>
          </a:p>
          <a:p>
            <a:pPr marL="512763" lvl="1">
              <a:spcBef>
                <a:spcPts val="864"/>
              </a:spcBef>
            </a:pPr>
            <a:r>
              <a:rPr lang="en-US" sz="3200" dirty="0" smtClean="0"/>
              <a:t>FEAT</a:t>
            </a:r>
          </a:p>
          <a:p>
            <a:pPr marL="0" indent="0">
              <a:spcBef>
                <a:spcPts val="2064"/>
              </a:spcBef>
              <a:buNone/>
            </a:pPr>
            <a:r>
              <a:rPr lang="en-US" sz="3200" b="1" dirty="0" smtClean="0"/>
              <a:t>Online </a:t>
            </a:r>
            <a:r>
              <a:rPr lang="en-US" sz="3200" b="1" dirty="0"/>
              <a:t>resources</a:t>
            </a:r>
          </a:p>
          <a:p>
            <a:pPr marL="512763" lvl="1">
              <a:spcBef>
                <a:spcPts val="864"/>
              </a:spcBef>
            </a:pPr>
            <a:r>
              <a:rPr lang="en-US" sz="3200" dirty="0"/>
              <a:t>Let’s Get to Work (WI</a:t>
            </a:r>
            <a:r>
              <a:rPr lang="en-US" sz="3200" dirty="0" smtClean="0"/>
              <a:t>) </a:t>
            </a:r>
            <a:endParaRPr lang="en-US" sz="3200" dirty="0"/>
          </a:p>
        </p:txBody>
      </p:sp>
      <p:sp>
        <p:nvSpPr>
          <p:cNvPr id="4" name="Content Placeholder 3"/>
          <p:cNvSpPr>
            <a:spLocks noGrp="1"/>
          </p:cNvSpPr>
          <p:nvPr>
            <p:ph sz="half" idx="2"/>
          </p:nvPr>
        </p:nvSpPr>
        <p:spPr>
          <a:xfrm>
            <a:off x="4648201" y="1591008"/>
            <a:ext cx="4454236" cy="4133561"/>
          </a:xfrm>
        </p:spPr>
        <p:txBody>
          <a:bodyPr/>
          <a:lstStyle/>
          <a:p>
            <a:pPr marL="0" indent="0">
              <a:spcBef>
                <a:spcPts val="2064"/>
              </a:spcBef>
              <a:buNone/>
            </a:pPr>
            <a:r>
              <a:rPr lang="en-US" sz="3200" b="1" dirty="0"/>
              <a:t>Planning tools</a:t>
            </a:r>
          </a:p>
          <a:p>
            <a:pPr marL="512763" lvl="1">
              <a:spcBef>
                <a:spcPts val="864"/>
              </a:spcBef>
            </a:pPr>
            <a:r>
              <a:rPr lang="en-US" sz="3200" dirty="0"/>
              <a:t>The </a:t>
            </a:r>
            <a:r>
              <a:rPr lang="en-US" sz="3200" dirty="0" smtClean="0"/>
              <a:t>Arc’s </a:t>
            </a:r>
            <a:r>
              <a:rPr lang="en-US" sz="3200" dirty="0"/>
              <a:t>Build Your Plan</a:t>
            </a:r>
          </a:p>
          <a:p>
            <a:pPr marL="512763" lvl="1">
              <a:spcBef>
                <a:spcPts val="864"/>
              </a:spcBef>
            </a:pPr>
            <a:r>
              <a:rPr lang="en-US" sz="3200" dirty="0" err="1"/>
              <a:t>LifeCourse</a:t>
            </a:r>
            <a:r>
              <a:rPr lang="en-US" sz="3200" dirty="0"/>
              <a:t> tools</a:t>
            </a:r>
          </a:p>
          <a:p>
            <a:pPr marL="0" indent="0">
              <a:spcBef>
                <a:spcPts val="2064"/>
              </a:spcBef>
              <a:buNone/>
            </a:pPr>
            <a:r>
              <a:rPr lang="en-US" sz="3200" b="1" dirty="0" smtClean="0"/>
              <a:t>Peer-to-peer </a:t>
            </a:r>
            <a:r>
              <a:rPr lang="en-US" sz="3200" b="1" dirty="0"/>
              <a:t>outreach</a:t>
            </a:r>
          </a:p>
          <a:p>
            <a:pPr marL="0" indent="0">
              <a:spcBef>
                <a:spcPts val="2064"/>
              </a:spcBef>
              <a:buNone/>
            </a:pPr>
            <a:r>
              <a:rPr lang="en-US" sz="3200" b="1" dirty="0"/>
              <a:t>Social media</a:t>
            </a:r>
          </a:p>
        </p:txBody>
      </p:sp>
    </p:spTree>
    <p:extLst>
      <p:ext uri="{BB962C8B-B14F-4D97-AF65-F5344CB8AC3E}">
        <p14:creationId xmlns:p14="http://schemas.microsoft.com/office/powerpoint/2010/main" val="16723656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193143" y="457200"/>
            <a:ext cx="8229600" cy="1143000"/>
          </a:xfrm>
        </p:spPr>
        <p:txBody>
          <a:bodyPr>
            <a:noAutofit/>
          </a:bodyPr>
          <a:lstStyle/>
          <a:p>
            <a:r>
              <a:rPr lang="en-US" altLang="en-US" b="1" dirty="0" smtClean="0">
                <a:latin typeface="Candara" panose="020E0502030303020204" pitchFamily="34" charset="0"/>
              </a:rPr>
              <a:t>Findings: Online focus groups and forums</a:t>
            </a:r>
          </a:p>
        </p:txBody>
      </p:sp>
      <p:sp>
        <p:nvSpPr>
          <p:cNvPr id="3" name="Content Placeholder 2"/>
          <p:cNvSpPr>
            <a:spLocks noGrp="1"/>
          </p:cNvSpPr>
          <p:nvPr>
            <p:ph idx="1"/>
          </p:nvPr>
        </p:nvSpPr>
        <p:spPr/>
        <p:txBody>
          <a:bodyPr>
            <a:normAutofit/>
          </a:bodyPr>
          <a:lstStyle/>
          <a:p>
            <a:pPr marL="0" indent="0">
              <a:buNone/>
              <a:defRPr/>
            </a:pPr>
            <a:endParaRPr lang="en-US" dirty="0" smtClean="0"/>
          </a:p>
          <a:p>
            <a:r>
              <a:rPr lang="en-US" sz="3200" dirty="0"/>
              <a:t>Confusing guidance and low systems </a:t>
            </a:r>
            <a:r>
              <a:rPr lang="en-US" sz="3200" dirty="0" smtClean="0"/>
              <a:t>expectations.</a:t>
            </a:r>
            <a:endParaRPr lang="en-US" sz="3200" dirty="0"/>
          </a:p>
          <a:p>
            <a:r>
              <a:rPr lang="en-US" sz="3200" dirty="0"/>
              <a:t>Navigation is hard: </a:t>
            </a:r>
            <a:r>
              <a:rPr lang="en-US" sz="3200" dirty="0" smtClean="0"/>
              <a:t>lack of alignments </a:t>
            </a:r>
            <a:r>
              <a:rPr lang="en-US" sz="3200" dirty="0"/>
              <a:t>&amp; </a:t>
            </a:r>
            <a:r>
              <a:rPr lang="en-US" sz="3200" dirty="0" smtClean="0"/>
              <a:t>discontinuity.</a:t>
            </a:r>
            <a:endParaRPr lang="en-US" sz="3200" dirty="0"/>
          </a:p>
          <a:p>
            <a:r>
              <a:rPr lang="en-US" sz="3200" dirty="0"/>
              <a:t>System lacks </a:t>
            </a:r>
            <a:r>
              <a:rPr lang="en-US" sz="3200" dirty="0" smtClean="0"/>
              <a:t>capacity.</a:t>
            </a:r>
            <a:endParaRPr lang="en-US" sz="3200" dirty="0"/>
          </a:p>
          <a:p>
            <a:r>
              <a:rPr lang="en-US" sz="3200" dirty="0"/>
              <a:t>More success when </a:t>
            </a:r>
            <a:r>
              <a:rPr lang="en-US" sz="3200" dirty="0" smtClean="0"/>
              <a:t>relying </a:t>
            </a:r>
            <a:r>
              <a:rPr lang="en-US" sz="3200" dirty="0"/>
              <a:t>on self and </a:t>
            </a:r>
            <a:r>
              <a:rPr lang="en-US" sz="3200" dirty="0" smtClean="0"/>
              <a:t>family.</a:t>
            </a:r>
            <a:endParaRPr lang="en-US" sz="3200" dirty="0"/>
          </a:p>
          <a:p>
            <a:pPr marL="0" indent="0">
              <a:buNone/>
              <a:defRPr/>
            </a:pPr>
            <a:endParaRPr lang="en-US" sz="4000" dirty="0"/>
          </a:p>
          <a:p>
            <a:pPr marL="0" indent="0">
              <a:buFont typeface="Arial" panose="020B0604020202020204" pitchFamily="34" charset="0"/>
              <a:buNone/>
              <a:defRPr/>
            </a:pPr>
            <a:endParaRPr lang="en-US" dirty="0" smtClean="0"/>
          </a:p>
          <a:p>
            <a:pPr>
              <a:defRPr/>
            </a:pPr>
            <a:endParaRPr lang="en-US" dirty="0" smtClean="0"/>
          </a:p>
          <a:p>
            <a:pPr>
              <a:defRPr/>
            </a:pPr>
            <a:endParaRPr lang="en-US" dirty="0"/>
          </a:p>
        </p:txBody>
      </p:sp>
    </p:spTree>
    <p:extLst>
      <p:ext uri="{BB962C8B-B14F-4D97-AF65-F5344CB8AC3E}">
        <p14:creationId xmlns:p14="http://schemas.microsoft.com/office/powerpoint/2010/main" val="423043398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Intervention </a:t>
            </a:r>
            <a:r>
              <a:rPr lang="en-US" dirty="0" smtClean="0"/>
              <a:t>(ongoing) </a:t>
            </a:r>
            <a:endParaRPr lang="en-US" dirty="0"/>
          </a:p>
        </p:txBody>
      </p:sp>
      <p:sp>
        <p:nvSpPr>
          <p:cNvPr id="3" name="Content Placeholder 2"/>
          <p:cNvSpPr>
            <a:spLocks noGrp="1"/>
          </p:cNvSpPr>
          <p:nvPr>
            <p:ph idx="1"/>
          </p:nvPr>
        </p:nvSpPr>
        <p:spPr>
          <a:xfrm>
            <a:off x="314142" y="1341438"/>
            <a:ext cx="8515716" cy="4525963"/>
          </a:xfrm>
        </p:spPr>
        <p:txBody>
          <a:bodyPr/>
          <a:lstStyle/>
          <a:p>
            <a:r>
              <a:rPr lang="en-US" sz="3200" dirty="0" smtClean="0"/>
              <a:t>Goal </a:t>
            </a:r>
            <a:r>
              <a:rPr lang="en-US" sz="3200" dirty="0"/>
              <a:t>is </a:t>
            </a:r>
            <a:r>
              <a:rPr lang="en-US" sz="3200" dirty="0" smtClean="0"/>
              <a:t>100 </a:t>
            </a:r>
            <a:r>
              <a:rPr lang="en-US" sz="3200" dirty="0"/>
              <a:t>families </a:t>
            </a:r>
            <a:r>
              <a:rPr lang="en-US" sz="3200" dirty="0" smtClean="0"/>
              <a:t>(young adults ages </a:t>
            </a:r>
            <a:r>
              <a:rPr lang="en-US" sz="3200" dirty="0"/>
              <a:t>14-24</a:t>
            </a:r>
            <a:r>
              <a:rPr lang="en-US" sz="3200" dirty="0" smtClean="0"/>
              <a:t>).</a:t>
            </a:r>
          </a:p>
          <a:p>
            <a:r>
              <a:rPr lang="en-US" sz="3200" dirty="0" smtClean="0"/>
              <a:t>Engagement strategy based on findings from literature review, forums, and focus groups.</a:t>
            </a:r>
            <a:endParaRPr lang="en-US" sz="3200" dirty="0"/>
          </a:p>
          <a:p>
            <a:r>
              <a:rPr lang="en-US" sz="3200" dirty="0" smtClean="0"/>
              <a:t>4</a:t>
            </a:r>
            <a:r>
              <a:rPr lang="en-US" sz="3200" dirty="0"/>
              <a:t>-</a:t>
            </a:r>
            <a:r>
              <a:rPr lang="en-US" sz="3200" dirty="0" smtClean="0"/>
              <a:t>pronged approach: </a:t>
            </a:r>
            <a:endParaRPr lang="en-US" sz="3200" dirty="0"/>
          </a:p>
          <a:p>
            <a:pPr lvl="1"/>
            <a:r>
              <a:rPr lang="en-US" sz="3200" dirty="0" smtClean="0"/>
              <a:t>Arc Center for Future Planning Tool</a:t>
            </a:r>
          </a:p>
          <a:p>
            <a:pPr lvl="1"/>
            <a:r>
              <a:rPr lang="en-US" sz="3200" dirty="0" smtClean="0"/>
              <a:t>Private Facebook group</a:t>
            </a:r>
            <a:br>
              <a:rPr lang="en-US" sz="3200" dirty="0" smtClean="0"/>
            </a:br>
            <a:r>
              <a:rPr lang="en-US" sz="3200" dirty="0" smtClean="0"/>
              <a:t>(discussion, reminders)</a:t>
            </a:r>
          </a:p>
          <a:p>
            <a:pPr lvl="1"/>
            <a:r>
              <a:rPr lang="en-US" sz="3200" dirty="0" smtClean="0"/>
              <a:t>Positive messages </a:t>
            </a:r>
            <a:r>
              <a:rPr lang="en-US" sz="3200" dirty="0"/>
              <a:t>about employment</a:t>
            </a:r>
          </a:p>
          <a:p>
            <a:pPr lvl="1"/>
            <a:r>
              <a:rPr lang="en-US" sz="3200" dirty="0"/>
              <a:t>Information and referral </a:t>
            </a:r>
          </a:p>
        </p:txBody>
      </p:sp>
      <p:sp>
        <p:nvSpPr>
          <p:cNvPr id="4" name="Slide Number Placeholder 3"/>
          <p:cNvSpPr>
            <a:spLocks noGrp="1"/>
          </p:cNvSpPr>
          <p:nvPr>
            <p:ph type="sldNum" sz="quarter" idx="12"/>
          </p:nvPr>
        </p:nvSpPr>
        <p:spPr/>
        <p:txBody>
          <a:bodyPr/>
          <a:lstStyle/>
          <a:p>
            <a:fld id="{915FAA45-AC5B-014B-9F74-53D558B73BE0}" type="slidenum">
              <a:rPr lang="en-US" smtClean="0"/>
              <a:pPr/>
              <a:t>16</a:t>
            </a:fld>
            <a:endParaRPr lang="en-US" dirty="0"/>
          </a:p>
        </p:txBody>
      </p:sp>
    </p:spTree>
    <p:extLst>
      <p:ext uri="{BB962C8B-B14F-4D97-AF65-F5344CB8AC3E}">
        <p14:creationId xmlns:p14="http://schemas.microsoft.com/office/powerpoint/2010/main" val="11870670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2399" y="772993"/>
            <a:ext cx="9116292" cy="1143000"/>
          </a:xfrm>
        </p:spPr>
        <p:txBody>
          <a:bodyPr/>
          <a:lstStyle/>
          <a:p>
            <a:r>
              <a:rPr lang="en-US" dirty="0" smtClean="0"/>
              <a:t>Strand 2: Employment support practices</a:t>
            </a:r>
            <a:br>
              <a:rPr lang="en-US" dirty="0" smtClean="0"/>
            </a:br>
            <a:r>
              <a:rPr lang="en-US" sz="3600" dirty="0" smtClean="0"/>
              <a:t/>
            </a:r>
            <a:br>
              <a:rPr lang="en-US" sz="3600" dirty="0" smtClean="0"/>
            </a:br>
            <a:r>
              <a:rPr lang="en-US" dirty="0" smtClean="0"/>
              <a:t>Goal</a:t>
            </a:r>
            <a:endParaRPr lang="en-US" dirty="0"/>
          </a:p>
        </p:txBody>
      </p:sp>
      <p:sp>
        <p:nvSpPr>
          <p:cNvPr id="4" name="Content Placeholder 3"/>
          <p:cNvSpPr>
            <a:spLocks noGrp="1"/>
          </p:cNvSpPr>
          <p:nvPr>
            <p:ph idx="1"/>
          </p:nvPr>
        </p:nvSpPr>
        <p:spPr>
          <a:xfrm>
            <a:off x="432954" y="2470176"/>
            <a:ext cx="8309264" cy="3455736"/>
          </a:xfrm>
        </p:spPr>
        <p:txBody>
          <a:bodyPr/>
          <a:lstStyle/>
          <a:p>
            <a:pPr marL="0" indent="0">
              <a:spcBef>
                <a:spcPts val="2664"/>
              </a:spcBef>
              <a:buNone/>
            </a:pPr>
            <a:r>
              <a:rPr lang="en-US" sz="3200" dirty="0"/>
              <a:t>Assess a cost-effective strategy for improving the implementation of employment support </a:t>
            </a:r>
            <a:r>
              <a:rPr lang="en-US" sz="3200" dirty="0" smtClean="0"/>
              <a:t>practices. This will be done through integration of </a:t>
            </a:r>
            <a:r>
              <a:rPr lang="en-US" sz="3200" dirty="0"/>
              <a:t>online </a:t>
            </a:r>
            <a:r>
              <a:rPr lang="en-US" sz="3200" dirty="0" smtClean="0"/>
              <a:t>training, data-based </a:t>
            </a:r>
            <a:r>
              <a:rPr lang="en-US" sz="3200" dirty="0"/>
              <a:t>performance </a:t>
            </a:r>
            <a:r>
              <a:rPr lang="en-US" sz="3200" dirty="0" smtClean="0"/>
              <a:t>feedback, </a:t>
            </a:r>
            <a:r>
              <a:rPr lang="en-US" sz="3200" dirty="0"/>
              <a:t>and facilitated peer </a:t>
            </a:r>
            <a:r>
              <a:rPr lang="en-US" sz="3200" dirty="0" smtClean="0"/>
              <a:t>supports.</a:t>
            </a:r>
            <a:endParaRPr lang="en-US" sz="3200" dirty="0"/>
          </a:p>
        </p:txBody>
      </p:sp>
    </p:spTree>
    <p:extLst>
      <p:ext uri="{BB962C8B-B14F-4D97-AF65-F5344CB8AC3E}">
        <p14:creationId xmlns:p14="http://schemas.microsoft.com/office/powerpoint/2010/main" val="30455932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295400"/>
            <a:ext cx="8534400" cy="4191000"/>
          </a:xfrm>
        </p:spPr>
        <p:txBody>
          <a:bodyPr/>
          <a:lstStyle/>
          <a:p>
            <a:pPr marL="514350" indent="-514350">
              <a:spcBef>
                <a:spcPts val="0"/>
              </a:spcBef>
              <a:spcAft>
                <a:spcPts val="1200"/>
              </a:spcAft>
            </a:pPr>
            <a:r>
              <a:rPr lang="en-US" sz="3200" dirty="0"/>
              <a:t>Extensive literature on effective </a:t>
            </a:r>
            <a:r>
              <a:rPr lang="en-US" sz="3200" dirty="0" smtClean="0"/>
              <a:t>support practices.</a:t>
            </a:r>
            <a:endParaRPr lang="en-US" sz="3200" dirty="0"/>
          </a:p>
          <a:p>
            <a:pPr marL="514350" indent="-514350">
              <a:spcBef>
                <a:spcPts val="0"/>
              </a:spcBef>
              <a:spcAft>
                <a:spcPts val="1200"/>
              </a:spcAft>
            </a:pPr>
            <a:r>
              <a:rPr lang="en-US" sz="3200" dirty="0"/>
              <a:t>35,000 employment </a:t>
            </a:r>
            <a:r>
              <a:rPr lang="en-US" sz="3200" dirty="0" smtClean="0"/>
              <a:t>consultants </a:t>
            </a:r>
            <a:r>
              <a:rPr lang="en-US" sz="3200" dirty="0"/>
              <a:t>nationally (estimated</a:t>
            </a:r>
            <a:r>
              <a:rPr lang="en-US" sz="3200" dirty="0" smtClean="0"/>
              <a:t>).</a:t>
            </a:r>
          </a:p>
          <a:p>
            <a:pPr marL="514350" indent="-514350">
              <a:spcBef>
                <a:spcPts val="0"/>
              </a:spcBef>
              <a:spcAft>
                <a:spcPts val="1200"/>
              </a:spcAft>
            </a:pPr>
            <a:r>
              <a:rPr lang="en-US" sz="3200" dirty="0" smtClean="0"/>
              <a:t>Limited </a:t>
            </a:r>
            <a:r>
              <a:rPr lang="en-US" sz="3200" dirty="0"/>
              <a:t>implementation of best </a:t>
            </a:r>
            <a:r>
              <a:rPr lang="en-US" sz="3200" dirty="0" smtClean="0"/>
              <a:t>practices.</a:t>
            </a:r>
          </a:p>
          <a:p>
            <a:pPr marL="514350" indent="-514350">
              <a:spcBef>
                <a:spcPts val="0"/>
              </a:spcBef>
              <a:spcAft>
                <a:spcPts val="1200"/>
              </a:spcAft>
            </a:pPr>
            <a:r>
              <a:rPr lang="en-US" sz="3200" dirty="0" smtClean="0"/>
              <a:t>Training + mentoring improved number of placements, wages, time to placement.</a:t>
            </a:r>
            <a:endParaRPr lang="en-US" sz="3200" dirty="0"/>
          </a:p>
        </p:txBody>
      </p:sp>
      <p:sp>
        <p:nvSpPr>
          <p:cNvPr id="4" name="Title 3"/>
          <p:cNvSpPr>
            <a:spLocks noGrp="1"/>
          </p:cNvSpPr>
          <p:nvPr>
            <p:ph type="title"/>
          </p:nvPr>
        </p:nvSpPr>
        <p:spPr>
          <a:xfrm>
            <a:off x="457200" y="533400"/>
            <a:ext cx="8229600" cy="609600"/>
          </a:xfrm>
        </p:spPr>
        <p:txBody>
          <a:bodyPr/>
          <a:lstStyle/>
          <a:p>
            <a:r>
              <a:rPr lang="en-US" dirty="0"/>
              <a:t>What we </a:t>
            </a:r>
            <a:r>
              <a:rPr lang="en-US" dirty="0" smtClean="0"/>
              <a:t>know from past research</a:t>
            </a:r>
            <a:endParaRPr lang="en-US" dirty="0"/>
          </a:p>
        </p:txBody>
      </p:sp>
    </p:spTree>
    <p:extLst>
      <p:ext uri="{BB962C8B-B14F-4D97-AF65-F5344CB8AC3E}">
        <p14:creationId xmlns:p14="http://schemas.microsoft.com/office/powerpoint/2010/main" val="38176312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Research </a:t>
            </a:r>
            <a:r>
              <a:rPr lang="en-US" dirty="0" smtClean="0"/>
              <a:t>questions</a:t>
            </a:r>
            <a:endParaRPr lang="en-US" dirty="0"/>
          </a:p>
        </p:txBody>
      </p:sp>
      <p:sp>
        <p:nvSpPr>
          <p:cNvPr id="3" name="Content Placeholder 2"/>
          <p:cNvSpPr>
            <a:spLocks noGrp="1"/>
          </p:cNvSpPr>
          <p:nvPr>
            <p:ph idx="1"/>
          </p:nvPr>
        </p:nvSpPr>
        <p:spPr>
          <a:xfrm>
            <a:off x="681790" y="1417638"/>
            <a:ext cx="8229600" cy="4525963"/>
          </a:xfrm>
        </p:spPr>
        <p:txBody>
          <a:bodyPr/>
          <a:lstStyle/>
          <a:p>
            <a:r>
              <a:rPr lang="en-US" sz="3200" dirty="0"/>
              <a:t> </a:t>
            </a:r>
            <a:r>
              <a:rPr lang="en-US" sz="3200" dirty="0" smtClean="0"/>
              <a:t>What strategies do effective employment consultants use?</a:t>
            </a:r>
            <a:endParaRPr lang="en-US" sz="3200" dirty="0"/>
          </a:p>
          <a:p>
            <a:r>
              <a:rPr lang="en-US" altLang="en-US" sz="3200" dirty="0">
                <a:ea typeface="ヒラギノ角ゴ Pro W3" charset="-128"/>
                <a:cs typeface="Candara" panose="020E0502030303020204" pitchFamily="34" charset="0"/>
              </a:rPr>
              <a:t>How do consultants make decisions about which support strategies to use </a:t>
            </a:r>
            <a:r>
              <a:rPr lang="en-US" altLang="en-US" sz="3200" dirty="0" smtClean="0">
                <a:ea typeface="ヒラギノ角ゴ Pro W3" charset="-128"/>
                <a:cs typeface="Candara" panose="020E0502030303020204" pitchFamily="34" charset="0"/>
              </a:rPr>
              <a:t>for each individual</a:t>
            </a:r>
            <a:r>
              <a:rPr lang="en-US" sz="3200" dirty="0" smtClean="0"/>
              <a:t>? </a:t>
            </a:r>
            <a:endParaRPr lang="en-US" sz="3200" dirty="0"/>
          </a:p>
          <a:p>
            <a:r>
              <a:rPr lang="en-US" sz="3200" dirty="0"/>
              <a:t>What is the effectiveness of </a:t>
            </a:r>
            <a:r>
              <a:rPr lang="en-US" sz="3200" dirty="0" smtClean="0"/>
              <a:t>data-based feedback</a:t>
            </a:r>
            <a:r>
              <a:rPr lang="en-US" sz="3200" dirty="0"/>
              <a:t>, online training, and a community of practice? </a:t>
            </a:r>
            <a:r>
              <a:rPr lang="en-US" dirty="0"/>
              <a:t/>
            </a:r>
            <a:br>
              <a:rPr lang="en-US" dirty="0"/>
            </a:br>
            <a:endParaRPr lang="en-US" dirty="0"/>
          </a:p>
        </p:txBody>
      </p:sp>
      <p:sp>
        <p:nvSpPr>
          <p:cNvPr id="4" name="Slide Number Placeholder 3"/>
          <p:cNvSpPr>
            <a:spLocks noGrp="1"/>
          </p:cNvSpPr>
          <p:nvPr>
            <p:ph type="sldNum" sz="quarter" idx="12"/>
          </p:nvPr>
        </p:nvSpPr>
        <p:spPr/>
        <p:txBody>
          <a:bodyPr/>
          <a:lstStyle/>
          <a:p>
            <a:fld id="{915FAA45-AC5B-014B-9F74-53D558B73BE0}" type="slidenum">
              <a:rPr lang="en-US" smtClean="0"/>
              <a:pPr/>
              <a:t>19</a:t>
            </a:fld>
            <a:endParaRPr lang="en-US" dirty="0"/>
          </a:p>
        </p:txBody>
      </p:sp>
    </p:spTree>
    <p:extLst>
      <p:ext uri="{BB962C8B-B14F-4D97-AF65-F5344CB8AC3E}">
        <p14:creationId xmlns:p14="http://schemas.microsoft.com/office/powerpoint/2010/main" val="34151850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Acknowledgements</a:t>
            </a:r>
            <a:endParaRPr lang="en-US" dirty="0"/>
          </a:p>
        </p:txBody>
      </p:sp>
      <p:sp>
        <p:nvSpPr>
          <p:cNvPr id="4" name="Content Placeholder 3"/>
          <p:cNvSpPr>
            <a:spLocks noGrp="1"/>
          </p:cNvSpPr>
          <p:nvPr>
            <p:ph idx="1"/>
          </p:nvPr>
        </p:nvSpPr>
        <p:spPr>
          <a:xfrm>
            <a:off x="457199" y="1333982"/>
            <a:ext cx="8425543" cy="4525963"/>
          </a:xfrm>
        </p:spPr>
        <p:txBody>
          <a:bodyPr/>
          <a:lstStyle/>
          <a:p>
            <a:pPr marL="0" indent="0" fontAlgn="auto">
              <a:spcBef>
                <a:spcPts val="0"/>
              </a:spcBef>
              <a:spcAft>
                <a:spcPts val="0"/>
              </a:spcAft>
              <a:buClrTx/>
              <a:buSzTx/>
              <a:buNone/>
            </a:pPr>
            <a:r>
              <a:rPr lang="en-US" dirty="0"/>
              <a:t>The </a:t>
            </a:r>
            <a:r>
              <a:rPr lang="en-US" dirty="0" smtClean="0"/>
              <a:t>work of this Center was </a:t>
            </a:r>
            <a:r>
              <a:rPr lang="en-US" dirty="0"/>
              <a:t>developed </a:t>
            </a:r>
            <a:r>
              <a:rPr lang="en-US" dirty="0" smtClean="0"/>
              <a:t>under a grant from the </a:t>
            </a:r>
            <a:r>
              <a:rPr lang="en-US" dirty="0"/>
              <a:t>National Institute on Disability, Independent Living, </a:t>
            </a:r>
            <a:r>
              <a:rPr lang="en-US" dirty="0" smtClean="0"/>
              <a:t>and Rehabilitation </a:t>
            </a:r>
            <a:r>
              <a:rPr lang="en-US" dirty="0"/>
              <a:t>Research (NIDILRR </a:t>
            </a:r>
            <a:r>
              <a:rPr lang="en-US" dirty="0" smtClean="0"/>
              <a:t>grant#90RT5028) </a:t>
            </a:r>
            <a:r>
              <a:rPr lang="en-US" dirty="0"/>
              <a:t>. NIDILRR is a Center within the Administration for Community Living (ACL), Department of Health and Human Services (HHS). </a:t>
            </a:r>
            <a:r>
              <a:rPr lang="en-US" dirty="0" smtClean="0"/>
              <a:t>The </a:t>
            </a:r>
            <a:r>
              <a:rPr lang="en-US" dirty="0"/>
              <a:t>contents of this </a:t>
            </a:r>
            <a:r>
              <a:rPr lang="en-US" dirty="0" smtClean="0"/>
              <a:t>presentation do </a:t>
            </a:r>
            <a:r>
              <a:rPr lang="en-US" dirty="0"/>
              <a:t>not necessarily represent the policy of NIDILRR, ACL, HHS, and you should not assume endorsement by the Federal Government. </a:t>
            </a:r>
          </a:p>
          <a:p>
            <a:pPr marL="0" marR="0" lvl="0" indent="0" defTabSz="914400" eaLnBrk="1" fontAlgn="auto" latinLnBrk="0" hangingPunct="1">
              <a:lnSpc>
                <a:spcPct val="100000"/>
              </a:lnSpc>
              <a:spcBef>
                <a:spcPts val="0"/>
              </a:spcBef>
              <a:spcAft>
                <a:spcPts val="0"/>
              </a:spcAft>
              <a:buClrTx/>
              <a:buSzTx/>
              <a:buFontTx/>
              <a:buNone/>
              <a:tabLst/>
              <a:defRPr/>
            </a:pPr>
            <a:endParaRPr lang="en-US" sz="3200" dirty="0"/>
          </a:p>
        </p:txBody>
      </p:sp>
      <p:sp>
        <p:nvSpPr>
          <p:cNvPr id="3" name="Slide Number Placeholder 2"/>
          <p:cNvSpPr>
            <a:spLocks noGrp="1"/>
          </p:cNvSpPr>
          <p:nvPr>
            <p:ph type="sldNum" sz="quarter" idx="12"/>
          </p:nvPr>
        </p:nvSpPr>
        <p:spPr/>
        <p:txBody>
          <a:bodyPr/>
          <a:lstStyle/>
          <a:p>
            <a:fld id="{915FAA45-AC5B-014B-9F74-53D558B73BE0}" type="slidenum">
              <a:rPr lang="en-US" smtClean="0"/>
              <a:pPr/>
              <a:t>2</a:t>
            </a:fld>
            <a:endParaRPr lang="en-US" dirty="0"/>
          </a:p>
        </p:txBody>
      </p:sp>
    </p:spTree>
    <p:extLst>
      <p:ext uri="{BB962C8B-B14F-4D97-AF65-F5344CB8AC3E}">
        <p14:creationId xmlns:p14="http://schemas.microsoft.com/office/powerpoint/2010/main" val="395785722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Methods</a:t>
            </a:r>
            <a:endParaRPr lang="en-US" dirty="0"/>
          </a:p>
        </p:txBody>
      </p:sp>
      <p:sp>
        <p:nvSpPr>
          <p:cNvPr id="3" name="Content Placeholder 2"/>
          <p:cNvSpPr>
            <a:spLocks noGrp="1"/>
          </p:cNvSpPr>
          <p:nvPr>
            <p:ph idx="1"/>
          </p:nvPr>
        </p:nvSpPr>
        <p:spPr>
          <a:xfrm>
            <a:off x="457200" y="1898072"/>
            <a:ext cx="8229600" cy="4228091"/>
          </a:xfrm>
        </p:spPr>
        <p:txBody>
          <a:bodyPr/>
          <a:lstStyle/>
          <a:p>
            <a:r>
              <a:rPr lang="en-US" sz="3200" dirty="0" smtClean="0"/>
              <a:t>Qualitative interviews with employment </a:t>
            </a:r>
            <a:r>
              <a:rPr lang="en-US" sz="3200" dirty="0"/>
              <a:t>consultants, supervisors, </a:t>
            </a:r>
            <a:r>
              <a:rPr lang="en-US" sz="3200" dirty="0" smtClean="0"/>
              <a:t>families, </a:t>
            </a:r>
            <a:r>
              <a:rPr lang="en-US" sz="3200" dirty="0"/>
              <a:t>and individuals </a:t>
            </a:r>
          </a:p>
          <a:p>
            <a:r>
              <a:rPr lang="en-US" sz="3200" dirty="0"/>
              <a:t>Employment consultant intervention (in process)</a:t>
            </a:r>
          </a:p>
          <a:p>
            <a:endParaRPr lang="en-US" dirty="0"/>
          </a:p>
          <a:p>
            <a:endParaRPr lang="en-US" dirty="0"/>
          </a:p>
        </p:txBody>
      </p:sp>
      <p:sp>
        <p:nvSpPr>
          <p:cNvPr id="4" name="Slide Number Placeholder 3"/>
          <p:cNvSpPr>
            <a:spLocks noGrp="1"/>
          </p:cNvSpPr>
          <p:nvPr>
            <p:ph type="sldNum" sz="quarter" idx="12"/>
          </p:nvPr>
        </p:nvSpPr>
        <p:spPr/>
        <p:txBody>
          <a:bodyPr/>
          <a:lstStyle/>
          <a:p>
            <a:fld id="{915FAA45-AC5B-014B-9F74-53D558B73BE0}" type="slidenum">
              <a:rPr lang="en-US" smtClean="0"/>
              <a:pPr/>
              <a:t>20</a:t>
            </a:fld>
            <a:endParaRPr lang="en-US" dirty="0"/>
          </a:p>
        </p:txBody>
      </p:sp>
    </p:spTree>
    <p:extLst>
      <p:ext uri="{BB962C8B-B14F-4D97-AF65-F5344CB8AC3E}">
        <p14:creationId xmlns:p14="http://schemas.microsoft.com/office/powerpoint/2010/main" val="5420848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175848" y="-41883"/>
            <a:ext cx="8229600" cy="1143000"/>
          </a:xfrm>
        </p:spPr>
        <p:txBody>
          <a:bodyPr>
            <a:normAutofit/>
          </a:bodyPr>
          <a:lstStyle/>
          <a:p>
            <a:pPr eaLnBrk="1" hangingPunct="1"/>
            <a:r>
              <a:rPr lang="en-US" altLang="en-US" dirty="0">
                <a:latin typeface="+mj-lt"/>
                <a:ea typeface="ヒラギノ角ゴ Pro W3" charset="-128"/>
                <a:cs typeface="Candara" panose="020E0502030303020204" pitchFamily="34" charset="0"/>
              </a:rPr>
              <a:t>F</a:t>
            </a:r>
            <a:r>
              <a:rPr lang="en-US" altLang="en-US" sz="4000" b="1" dirty="0" smtClean="0">
                <a:latin typeface="+mj-lt"/>
                <a:ea typeface="ヒラギノ角ゴ Pro W3" charset="-128"/>
                <a:cs typeface="Candara" panose="020E0502030303020204" pitchFamily="34" charset="0"/>
              </a:rPr>
              <a:t>indings: Interviews</a:t>
            </a:r>
            <a:endParaRPr altLang="en-US" sz="4000" b="1" dirty="0" smtClean="0">
              <a:latin typeface="+mj-lt"/>
              <a:ea typeface="ヒラギノ角ゴ Pro W3" charset="-128"/>
              <a:cs typeface="Candara" panose="020E0502030303020204" pitchFamily="34" charset="0"/>
            </a:endParaRPr>
          </a:p>
        </p:txBody>
      </p:sp>
      <p:sp>
        <p:nvSpPr>
          <p:cNvPr id="17411" name="Content Placeholder 2"/>
          <p:cNvSpPr>
            <a:spLocks noGrp="1"/>
          </p:cNvSpPr>
          <p:nvPr>
            <p:ph idx="1"/>
          </p:nvPr>
        </p:nvSpPr>
        <p:spPr>
          <a:xfrm>
            <a:off x="316523" y="920266"/>
            <a:ext cx="8510953" cy="4525963"/>
          </a:xfrm>
        </p:spPr>
        <p:txBody>
          <a:bodyPr>
            <a:noAutofit/>
          </a:bodyPr>
          <a:lstStyle/>
          <a:p>
            <a:pPr eaLnBrk="1" hangingPunct="1">
              <a:lnSpc>
                <a:spcPct val="80000"/>
              </a:lnSpc>
              <a:spcBef>
                <a:spcPts val="672"/>
              </a:spcBef>
            </a:pPr>
            <a:r>
              <a:rPr lang="en-US" altLang="en-US" sz="3200" dirty="0" smtClean="0">
                <a:ea typeface="ヒラギノ角ゴ Pro W3" charset="-128"/>
                <a:cs typeface="Candara" panose="020E0502030303020204" pitchFamily="34" charset="0"/>
              </a:rPr>
              <a:t>Build </a:t>
            </a:r>
            <a:r>
              <a:rPr lang="en-US" altLang="en-US" sz="3200" u="sng" dirty="0" smtClean="0">
                <a:ea typeface="ヒラギノ角ゴ Pro W3" charset="-128"/>
                <a:cs typeface="Candara" panose="020E0502030303020204" pitchFamily="34" charset="0"/>
              </a:rPr>
              <a:t>trust</a:t>
            </a:r>
            <a:r>
              <a:rPr lang="en-US" altLang="en-US" sz="3200" dirty="0" smtClean="0">
                <a:ea typeface="ヒラギノ角ゴ Pro W3" charset="-128"/>
                <a:cs typeface="Candara" panose="020E0502030303020204" pitchFamily="34" charset="0"/>
              </a:rPr>
              <a:t> with the job seeker and family.</a:t>
            </a:r>
          </a:p>
          <a:p>
            <a:pPr eaLnBrk="1" hangingPunct="1">
              <a:lnSpc>
                <a:spcPct val="80000"/>
              </a:lnSpc>
              <a:spcBef>
                <a:spcPts val="672"/>
              </a:spcBef>
            </a:pPr>
            <a:r>
              <a:rPr lang="en-US" altLang="en-US" sz="3200" dirty="0" smtClean="0">
                <a:ea typeface="ヒラギノ角ゴ Pro W3" charset="-128"/>
                <a:cs typeface="Candara" panose="020E0502030303020204" pitchFamily="34" charset="0"/>
              </a:rPr>
              <a:t>Find out what </a:t>
            </a:r>
            <a:r>
              <a:rPr lang="en-US" altLang="en-US" sz="3200" u="sng" dirty="0" smtClean="0">
                <a:ea typeface="ヒラギノ角ゴ Pro W3" charset="-128"/>
                <a:cs typeface="Candara" panose="020E0502030303020204" pitchFamily="34" charset="0"/>
              </a:rPr>
              <a:t>the job seeker wants</a:t>
            </a:r>
            <a:r>
              <a:rPr lang="en-US" altLang="en-US" sz="3200" dirty="0" smtClean="0">
                <a:ea typeface="ヒラギノ角ゴ Pro W3" charset="-128"/>
                <a:cs typeface="Candara" panose="020E0502030303020204" pitchFamily="34" charset="0"/>
              </a:rPr>
              <a:t> out of life, and seek employment that fits their vision.</a:t>
            </a:r>
          </a:p>
          <a:p>
            <a:pPr eaLnBrk="1" hangingPunct="1">
              <a:lnSpc>
                <a:spcPct val="80000"/>
              </a:lnSpc>
              <a:spcBef>
                <a:spcPts val="672"/>
              </a:spcBef>
            </a:pPr>
            <a:r>
              <a:rPr lang="en-US" altLang="en-US" sz="3200" dirty="0" smtClean="0">
                <a:ea typeface="ヒラギノ角ゴ Pro W3" charset="-128"/>
                <a:cs typeface="Candara" panose="020E0502030303020204" pitchFamily="34" charset="0"/>
              </a:rPr>
              <a:t>Make decisions about support strategies based on </a:t>
            </a:r>
            <a:r>
              <a:rPr lang="en-US" altLang="ja-JP" sz="3200" u="sng" dirty="0" smtClean="0">
                <a:ea typeface="ヒラギノ角ゴ Pro W3" charset="-128"/>
                <a:cs typeface="Candara" panose="020E0502030303020204" pitchFamily="34" charset="0"/>
              </a:rPr>
              <a:t>individual preferences</a:t>
            </a:r>
            <a:r>
              <a:rPr lang="en-US" altLang="ja-JP" sz="3200" dirty="0" smtClean="0">
                <a:ea typeface="ヒラギノ角ゴ Pro W3" charset="-128"/>
                <a:cs typeface="Candara" panose="020E0502030303020204" pitchFamily="34" charset="0"/>
              </a:rPr>
              <a:t> and support needs.</a:t>
            </a:r>
          </a:p>
          <a:p>
            <a:pPr eaLnBrk="1" hangingPunct="1">
              <a:lnSpc>
                <a:spcPct val="80000"/>
              </a:lnSpc>
              <a:spcBef>
                <a:spcPts val="672"/>
              </a:spcBef>
            </a:pPr>
            <a:r>
              <a:rPr lang="en-US" altLang="en-US" sz="3200" u="sng" dirty="0" smtClean="0">
                <a:ea typeface="ヒラギノ角ゴ Pro W3" charset="-128"/>
                <a:cs typeface="Candara" panose="020E0502030303020204" pitchFamily="34" charset="0"/>
              </a:rPr>
              <a:t>Be creative</a:t>
            </a:r>
            <a:r>
              <a:rPr lang="en-US" altLang="en-US" sz="3200" dirty="0" smtClean="0">
                <a:ea typeface="ヒラギノ角ゴ Pro W3" charset="-128"/>
                <a:cs typeface="Candara" panose="020E0502030303020204" pitchFamily="34" charset="0"/>
              </a:rPr>
              <a:t> in the search. Look for tasks and opportunities, not just job openings.</a:t>
            </a:r>
          </a:p>
          <a:p>
            <a:pPr eaLnBrk="1" hangingPunct="1">
              <a:lnSpc>
                <a:spcPct val="80000"/>
              </a:lnSpc>
              <a:spcBef>
                <a:spcPts val="672"/>
              </a:spcBef>
            </a:pPr>
            <a:r>
              <a:rPr lang="en-US" altLang="en-US" sz="3200" u="sng" dirty="0" smtClean="0">
                <a:ea typeface="ヒラギノ角ゴ Pro W3" charset="-128"/>
                <a:cs typeface="Candara" panose="020E0502030303020204" pitchFamily="34" charset="0"/>
              </a:rPr>
              <a:t>Network</a:t>
            </a:r>
            <a:r>
              <a:rPr lang="en-US" altLang="en-US" sz="3200" dirty="0" smtClean="0">
                <a:ea typeface="ヒラギノ角ゴ Pro W3" charset="-128"/>
                <a:cs typeface="Candara" panose="020E0502030303020204" pitchFamily="34" charset="0"/>
              </a:rPr>
              <a:t> with employers </a:t>
            </a:r>
            <a:r>
              <a:rPr lang="en-US" altLang="en-US" sz="3200" dirty="0">
                <a:ea typeface="ヒラギノ角ゴ Pro W3" charset="-128"/>
                <a:cs typeface="Candara" panose="020E0502030303020204" pitchFamily="34" charset="0"/>
              </a:rPr>
              <a:t>&amp;</a:t>
            </a:r>
            <a:r>
              <a:rPr lang="en-US" altLang="en-US" sz="3200" dirty="0" smtClean="0">
                <a:ea typeface="ヒラギノ角ゴ Pro W3" charset="-128"/>
                <a:cs typeface="Candara" panose="020E0502030303020204" pitchFamily="34" charset="0"/>
              </a:rPr>
              <a:t> community businesses.</a:t>
            </a:r>
          </a:p>
          <a:p>
            <a:pPr eaLnBrk="1" hangingPunct="1">
              <a:lnSpc>
                <a:spcPct val="80000"/>
              </a:lnSpc>
              <a:spcBef>
                <a:spcPts val="672"/>
              </a:spcBef>
            </a:pPr>
            <a:r>
              <a:rPr lang="en-US" altLang="en-US" sz="3200" u="sng" dirty="0" smtClean="0">
                <a:ea typeface="ヒラギノ角ゴ Pro W3" charset="-128"/>
                <a:cs typeface="Candara" panose="020E0502030303020204" pitchFamily="34" charset="0"/>
              </a:rPr>
              <a:t>Involve the job seeker</a:t>
            </a:r>
            <a:r>
              <a:rPr lang="en-US" altLang="en-US" sz="3200" dirty="0" smtClean="0">
                <a:ea typeface="ヒラギノ角ゴ Pro W3" charset="-128"/>
                <a:cs typeface="Candara" panose="020E0502030303020204" pitchFamily="34" charset="0"/>
              </a:rPr>
              <a:t> in every step of the process.</a:t>
            </a:r>
            <a:endParaRPr lang="en-US" altLang="en-US" sz="2800" dirty="0" smtClean="0">
              <a:solidFill>
                <a:srgbClr val="FF0000"/>
              </a:solidFill>
              <a:ea typeface="ヒラギノ角ゴ Pro W3" charset="-128"/>
              <a:cs typeface="Candara" panose="020E0502030303020204" pitchFamily="34" charset="0"/>
            </a:endParaRPr>
          </a:p>
        </p:txBody>
      </p:sp>
    </p:spTree>
    <p:extLst>
      <p:ext uri="{BB962C8B-B14F-4D97-AF65-F5344CB8AC3E}">
        <p14:creationId xmlns:p14="http://schemas.microsoft.com/office/powerpoint/2010/main" val="9373029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83711"/>
            <a:ext cx="2801815" cy="381854"/>
          </a:xfrm>
        </p:spPr>
        <p:txBody>
          <a:bodyPr/>
          <a:lstStyle/>
          <a:p>
            <a:r>
              <a:rPr lang="en-CA" sz="800" dirty="0">
                <a:solidFill>
                  <a:schemeClr val="bg1"/>
                </a:solidFill>
              </a:rPr>
              <a:t>Comprehensive Model of Employment Support</a:t>
            </a:r>
          </a:p>
        </p:txBody>
      </p:sp>
      <p:pic>
        <p:nvPicPr>
          <p:cNvPr id="6" name="Content Placeholder 5" descr="Diagram showing the &quot;Comprehensive Model of Employment Support.&quot; Starting from the left, the graphic shows the words “Build trust” and “Engage family/Job seeker.” To the right of those words is a circle with arrows and inside the circle the words “Job Match.”  Above this circle are the words “Get to know job seeker/Job search criteria.” Below the circle are the words “Supports Planning/Smooth job entry.” To the right of the circle, are the words “Find jobs/tasks/Job offer.” Moving to the right of the circle, there is an arrow and the word “Hire.” Moving further to the right, are the words “Support after hire/ Retain/ advance.” "/>
          <p:cNvPicPr>
            <a:picLocks noGrp="1" noChangeAspect="1"/>
          </p:cNvPicPr>
          <p:nvPr>
            <p:ph idx="1"/>
          </p:nvPr>
        </p:nvPicPr>
        <p:blipFill>
          <a:blip r:embed="rId3" cstate="email">
            <a:extLst>
              <a:ext uri="{28A0092B-C50C-407E-A947-70E740481C1C}">
                <a14:useLocalDpi xmlns:a14="http://schemas.microsoft.com/office/drawing/2010/main" val="0"/>
              </a:ext>
            </a:extLst>
          </a:blip>
          <a:stretch>
            <a:fillRect/>
          </a:stretch>
        </p:blipFill>
        <p:spPr>
          <a:xfrm>
            <a:off x="0" y="0"/>
            <a:ext cx="9143999" cy="6858000"/>
          </a:xfrm>
        </p:spPr>
      </p:pic>
    </p:spTree>
    <p:extLst>
      <p:ext uri="{BB962C8B-B14F-4D97-AF65-F5344CB8AC3E}">
        <p14:creationId xmlns:p14="http://schemas.microsoft.com/office/powerpoint/2010/main" val="39486574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Intervention: Employment supports (ongoing)</a:t>
            </a:r>
            <a:endParaRPr lang="en-US" dirty="0"/>
          </a:p>
        </p:txBody>
      </p:sp>
      <p:sp>
        <p:nvSpPr>
          <p:cNvPr id="3" name="Content Placeholder 2"/>
          <p:cNvSpPr>
            <a:spLocks noGrp="1"/>
          </p:cNvSpPr>
          <p:nvPr>
            <p:ph idx="1"/>
          </p:nvPr>
        </p:nvSpPr>
        <p:spPr>
          <a:xfrm>
            <a:off x="228600" y="1602833"/>
            <a:ext cx="8686800" cy="4525963"/>
          </a:xfrm>
        </p:spPr>
        <p:txBody>
          <a:bodyPr/>
          <a:lstStyle/>
          <a:p>
            <a:r>
              <a:rPr lang="en-US" sz="3200" dirty="0" smtClean="0"/>
              <a:t>167 participants, 85 CRPs, 30 states</a:t>
            </a:r>
          </a:p>
          <a:p>
            <a:r>
              <a:rPr lang="en-US" sz="3200" dirty="0" smtClean="0"/>
              <a:t>Baseline and quarterly surveys</a:t>
            </a:r>
          </a:p>
          <a:p>
            <a:r>
              <a:rPr lang="en-US" sz="3200" dirty="0" smtClean="0"/>
              <a:t>Intervention components</a:t>
            </a:r>
          </a:p>
          <a:p>
            <a:pPr lvl="1"/>
            <a:r>
              <a:rPr lang="en-US" sz="3200" dirty="0" smtClean="0"/>
              <a:t>Daily activity survey by smartphone</a:t>
            </a:r>
          </a:p>
          <a:p>
            <a:pPr lvl="1"/>
            <a:r>
              <a:rPr lang="en-US" sz="3200" dirty="0"/>
              <a:t>Monthly community of practice &amp; goal</a:t>
            </a:r>
          </a:p>
          <a:p>
            <a:pPr lvl="1"/>
            <a:r>
              <a:rPr lang="en-US" sz="3200" dirty="0" smtClean="0"/>
              <a:t>Monthly performance feedback</a:t>
            </a:r>
          </a:p>
          <a:p>
            <a:pPr lvl="1"/>
            <a:r>
              <a:rPr lang="en-US" sz="3200" dirty="0" smtClean="0"/>
              <a:t>College of Employment Services (15 lessons)</a:t>
            </a:r>
          </a:p>
          <a:p>
            <a:pPr lvl="1"/>
            <a:r>
              <a:rPr lang="en-US" sz="3200" dirty="0" smtClean="0"/>
              <a:t>Mentoring</a:t>
            </a:r>
          </a:p>
          <a:p>
            <a:pPr lvl="1"/>
            <a:endParaRPr lang="en-US" sz="2800" dirty="0" smtClean="0"/>
          </a:p>
          <a:p>
            <a:endParaRPr lang="en-US" sz="2800" dirty="0" smtClean="0"/>
          </a:p>
        </p:txBody>
      </p:sp>
      <p:sp>
        <p:nvSpPr>
          <p:cNvPr id="4" name="Slide Number Placeholder 3"/>
          <p:cNvSpPr>
            <a:spLocks noGrp="1"/>
          </p:cNvSpPr>
          <p:nvPr>
            <p:ph type="sldNum" sz="quarter" idx="12"/>
          </p:nvPr>
        </p:nvSpPr>
        <p:spPr/>
        <p:txBody>
          <a:bodyPr/>
          <a:lstStyle/>
          <a:p>
            <a:fld id="{915FAA45-AC5B-014B-9F74-53D558B73BE0}" type="slidenum">
              <a:rPr lang="en-US" smtClean="0"/>
              <a:pPr/>
              <a:t>23</a:t>
            </a:fld>
            <a:endParaRPr lang="en-US" dirty="0"/>
          </a:p>
        </p:txBody>
      </p:sp>
    </p:spTree>
    <p:extLst>
      <p:ext uri="{BB962C8B-B14F-4D97-AF65-F5344CB8AC3E}">
        <p14:creationId xmlns:p14="http://schemas.microsoft.com/office/powerpoint/2010/main" val="25298638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9921" y="79768"/>
            <a:ext cx="8784235" cy="1143000"/>
          </a:xfrm>
        </p:spPr>
        <p:txBody>
          <a:bodyPr/>
          <a:lstStyle/>
          <a:p>
            <a:r>
              <a:rPr lang="en-US" altLang="en-US" sz="3200" dirty="0">
                <a:latin typeface="Candara" panose="020E0502030303020204" pitchFamily="34" charset="0"/>
                <a:ea typeface="ヒラギノ角ゴ Pro W3" charset="-128"/>
                <a:cs typeface="Candara" panose="020E0502030303020204" pitchFamily="34" charset="0"/>
              </a:rPr>
              <a:t>Preliminary findings: Employment consultant time distribution </a:t>
            </a:r>
            <a:endParaRPr lang="en-US" altLang="en-US" sz="3200" b="0" dirty="0">
              <a:latin typeface="Candara" panose="020E0502030303020204" pitchFamily="34" charset="0"/>
              <a:ea typeface="ヒラギノ角ゴ Pro W3" charset="-128"/>
              <a:cs typeface="Candara" panose="020E0502030303020204" pitchFamily="34" charset="0"/>
            </a:endParaRPr>
          </a:p>
        </p:txBody>
      </p:sp>
      <p:pic>
        <p:nvPicPr>
          <p:cNvPr id="4" name="Content Placeholder 3" descr="Pie chart showing Preliminary findings: Employment Consultant Time Distribution:&#10;Getting to know job seekers- 7%&#10;Findings jobs- 13%&#10;Other supports before hire- 12%&#10;Supports after hire (including job coaching): 25%&#10;Administrative activities: 28%&#10;Not employment related: 15%&#10;"/>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999352" y="1088290"/>
            <a:ext cx="5420779" cy="5229906"/>
          </a:xfrm>
        </p:spPr>
      </p:pic>
    </p:spTree>
    <p:extLst>
      <p:ext uri="{BB962C8B-B14F-4D97-AF65-F5344CB8AC3E}">
        <p14:creationId xmlns:p14="http://schemas.microsoft.com/office/powerpoint/2010/main" val="84291981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49902" y="184698"/>
            <a:ext cx="8799226" cy="609782"/>
          </a:xfrm>
        </p:spPr>
        <p:txBody>
          <a:bodyPr anchor="ctr"/>
          <a:lstStyle/>
          <a:p>
            <a:r>
              <a:rPr lang="en-US" sz="3200" dirty="0" smtClean="0"/>
              <a:t>Preliminary findings: Time spent on finding jobs</a:t>
            </a:r>
            <a:endParaRPr lang="en-US" sz="3200" dirty="0"/>
          </a:p>
        </p:txBody>
      </p:sp>
      <p:sp>
        <p:nvSpPr>
          <p:cNvPr id="4" name="Slide Number Placeholder 3"/>
          <p:cNvSpPr>
            <a:spLocks noGrp="1"/>
          </p:cNvSpPr>
          <p:nvPr>
            <p:ph type="sldNum" sz="quarter" idx="12"/>
          </p:nvPr>
        </p:nvSpPr>
        <p:spPr/>
        <p:txBody>
          <a:bodyPr/>
          <a:lstStyle/>
          <a:p>
            <a:fld id="{915FAA45-AC5B-014B-9F74-53D558B73BE0}" type="slidenum">
              <a:rPr lang="en-US" smtClean="0"/>
              <a:pPr/>
              <a:t>25</a:t>
            </a:fld>
            <a:endParaRPr lang="en-US" dirty="0"/>
          </a:p>
        </p:txBody>
      </p:sp>
      <p:pic>
        <p:nvPicPr>
          <p:cNvPr id="7" name="Content Placeholder 6" descr="Pie chart showing Preliminary findings: Time Spent on Finding Jobs &#10;Research businesses- 20%&#10;Browse job ads- 20%&#10;Walk/drive area- 4%&#10;Cold calling- 16%&#10;Use contacts- 8%&#10;Meet with employers- 12%&#10;Negotiate job descriptions- 4%&#10;Complete forms/reports- 12%&#10;Other- 4%&#10;"/>
          <p:cNvPicPr>
            <a:picLocks noGrp="1" noChangeAspect="1"/>
          </p:cNvPicPr>
          <p:nvPr>
            <p:ph idx="1"/>
          </p:nvPr>
        </p:nvPicPr>
        <p:blipFill>
          <a:blip r:embed="rId3" cstate="email">
            <a:extLst>
              <a:ext uri="{28A0092B-C50C-407E-A947-70E740481C1C}">
                <a14:useLocalDpi xmlns:a14="http://schemas.microsoft.com/office/drawing/2010/main" val="0"/>
              </a:ext>
            </a:extLst>
          </a:blip>
          <a:stretch>
            <a:fillRect/>
          </a:stretch>
        </p:blipFill>
        <p:spPr>
          <a:xfrm>
            <a:off x="1077210" y="876195"/>
            <a:ext cx="6944609" cy="5960900"/>
          </a:xfrm>
        </p:spPr>
      </p:pic>
    </p:spTree>
    <p:extLst>
      <p:ext uri="{BB962C8B-B14F-4D97-AF65-F5344CB8AC3E}">
        <p14:creationId xmlns:p14="http://schemas.microsoft.com/office/powerpoint/2010/main" val="19434582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Title 1"/>
          <p:cNvSpPr>
            <a:spLocks noGrp="1"/>
          </p:cNvSpPr>
          <p:nvPr>
            <p:ph type="title"/>
          </p:nvPr>
        </p:nvSpPr>
        <p:spPr>
          <a:xfrm>
            <a:off x="387927" y="1246909"/>
            <a:ext cx="8534400" cy="1143000"/>
          </a:xfrm>
        </p:spPr>
        <p:txBody>
          <a:bodyPr/>
          <a:lstStyle/>
          <a:p>
            <a:r>
              <a:rPr lang="en-US" dirty="0">
                <a:latin typeface="Candara" charset="0"/>
              </a:rPr>
              <a:t>Strand </a:t>
            </a:r>
            <a:r>
              <a:rPr lang="en-US" dirty="0" smtClean="0">
                <a:latin typeface="Candara" charset="0"/>
              </a:rPr>
              <a:t>3: Community Rehabilitation Providers (CRPs)</a:t>
            </a:r>
            <a:br>
              <a:rPr lang="en-US" dirty="0" smtClean="0">
                <a:latin typeface="Candara" charset="0"/>
              </a:rPr>
            </a:br>
            <a:r>
              <a:rPr lang="en-US" dirty="0" smtClean="0">
                <a:latin typeface="Candara" charset="0"/>
              </a:rPr>
              <a:t/>
            </a:r>
            <a:br>
              <a:rPr lang="en-US" dirty="0" smtClean="0">
                <a:latin typeface="Candara" charset="0"/>
              </a:rPr>
            </a:br>
            <a:r>
              <a:rPr lang="en-US" dirty="0" smtClean="0">
                <a:latin typeface="Candara" charset="0"/>
              </a:rPr>
              <a:t>Goal</a:t>
            </a:r>
            <a:endParaRPr dirty="0">
              <a:latin typeface="Candara" charset="0"/>
            </a:endParaRPr>
          </a:p>
        </p:txBody>
      </p:sp>
      <p:sp>
        <p:nvSpPr>
          <p:cNvPr id="45058" name="Content Placeholder 2"/>
          <p:cNvSpPr>
            <a:spLocks noGrp="1"/>
          </p:cNvSpPr>
          <p:nvPr>
            <p:ph idx="1"/>
          </p:nvPr>
        </p:nvSpPr>
        <p:spPr>
          <a:xfrm>
            <a:off x="387927" y="3254064"/>
            <a:ext cx="8534400" cy="4077444"/>
          </a:xfrm>
        </p:spPr>
        <p:txBody>
          <a:bodyPr/>
          <a:lstStyle/>
          <a:p>
            <a:pPr marL="0" lvl="0" indent="0">
              <a:buNone/>
            </a:pPr>
            <a:r>
              <a:rPr lang="en-US" sz="3200" dirty="0"/>
              <a:t>Develop a strategy for supporting </a:t>
            </a:r>
            <a:r>
              <a:rPr lang="en-US" sz="3200" dirty="0" smtClean="0"/>
              <a:t>CRPs </a:t>
            </a:r>
            <a:r>
              <a:rPr lang="en-US" sz="3200" dirty="0"/>
              <a:t>to rebalance resources to emphasize individual integrated </a:t>
            </a:r>
            <a:r>
              <a:rPr lang="en-US" sz="3200" dirty="0" smtClean="0"/>
              <a:t>employment.</a:t>
            </a:r>
            <a:endParaRPr lang="en-US" sz="3200" dirty="0">
              <a:latin typeface="Candara" charset="0"/>
            </a:endParaRPr>
          </a:p>
        </p:txBody>
      </p:sp>
    </p:spTree>
    <p:extLst>
      <p:ext uri="{BB962C8B-B14F-4D97-AF65-F5344CB8AC3E}">
        <p14:creationId xmlns:p14="http://schemas.microsoft.com/office/powerpoint/2010/main" val="246220749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2" y="274638"/>
            <a:ext cx="8229600" cy="1143000"/>
          </a:xfrm>
        </p:spPr>
        <p:txBody>
          <a:bodyPr/>
          <a:lstStyle/>
          <a:p>
            <a:r>
              <a:rPr lang="en-US" dirty="0"/>
              <a:t>What we </a:t>
            </a:r>
            <a:r>
              <a:rPr lang="en-US" dirty="0" smtClean="0"/>
              <a:t>know from past research</a:t>
            </a:r>
            <a:endParaRPr lang="en-US" dirty="0"/>
          </a:p>
        </p:txBody>
      </p:sp>
      <p:sp>
        <p:nvSpPr>
          <p:cNvPr id="3" name="Content Placeholder 2"/>
          <p:cNvSpPr>
            <a:spLocks noGrp="1"/>
          </p:cNvSpPr>
          <p:nvPr>
            <p:ph idx="1"/>
          </p:nvPr>
        </p:nvSpPr>
        <p:spPr>
          <a:xfrm>
            <a:off x="278295" y="1353815"/>
            <a:ext cx="8746435" cy="5050600"/>
          </a:xfrm>
        </p:spPr>
        <p:txBody>
          <a:bodyPr/>
          <a:lstStyle/>
          <a:p>
            <a:pPr>
              <a:spcBef>
                <a:spcPts val="400"/>
              </a:spcBef>
            </a:pPr>
            <a:r>
              <a:rPr lang="en-US" sz="3200" dirty="0" smtClean="0"/>
              <a:t>Only 9% CRP staff dedicated to employment.</a:t>
            </a:r>
          </a:p>
          <a:p>
            <a:pPr marL="342900" lvl="1" indent="-342900">
              <a:spcBef>
                <a:spcPts val="400"/>
              </a:spcBef>
              <a:buSzPct val="65000"/>
              <a:buFont typeface="Wingdings" charset="2"/>
              <a:buChar char="v"/>
            </a:pPr>
            <a:r>
              <a:rPr lang="en-US" sz="3200" dirty="0"/>
              <a:t>89% </a:t>
            </a:r>
            <a:r>
              <a:rPr lang="en-US" sz="3200" dirty="0" smtClean="0"/>
              <a:t>CRPs said </a:t>
            </a:r>
            <a:r>
              <a:rPr lang="en-US" sz="3200" dirty="0"/>
              <a:t>facility-based programs </a:t>
            </a:r>
            <a:r>
              <a:rPr lang="en-US" sz="3200" dirty="0" smtClean="0"/>
              <a:t>needed.</a:t>
            </a:r>
            <a:endParaRPr lang="en-US" sz="3200" dirty="0"/>
          </a:p>
          <a:p>
            <a:pPr marL="342900" lvl="1" indent="-342900">
              <a:spcBef>
                <a:spcPts val="400"/>
              </a:spcBef>
              <a:buSzPct val="65000"/>
              <a:buFont typeface="Wingdings" charset="2"/>
              <a:buChar char="v"/>
            </a:pPr>
            <a:r>
              <a:rPr lang="en-US" sz="3200" dirty="0" smtClean="0"/>
              <a:t>Direct support staff </a:t>
            </a:r>
            <a:r>
              <a:rPr lang="en-US" sz="3200" dirty="0"/>
              <a:t>experience confusion about </a:t>
            </a:r>
            <a:r>
              <a:rPr lang="en-US" sz="3200" dirty="0" smtClean="0"/>
              <a:t>roles; </a:t>
            </a:r>
            <a:r>
              <a:rPr lang="en-US" sz="3200" dirty="0"/>
              <a:t>feel </a:t>
            </a:r>
            <a:r>
              <a:rPr lang="en-US" sz="3200" dirty="0" smtClean="0"/>
              <a:t>unprepared.</a:t>
            </a:r>
            <a:endParaRPr lang="en-US" sz="3200" dirty="0"/>
          </a:p>
          <a:p>
            <a:pPr>
              <a:spcBef>
                <a:spcPts val="400"/>
              </a:spcBef>
            </a:pPr>
            <a:r>
              <a:rPr lang="en-US" sz="3200" dirty="0" smtClean="0"/>
              <a:t>Organizational </a:t>
            </a:r>
            <a:r>
              <a:rPr lang="en-US" sz="3200" dirty="0"/>
              <a:t>transformation </a:t>
            </a:r>
            <a:r>
              <a:rPr lang="en-US" sz="3200" dirty="0" smtClean="0"/>
              <a:t>requires alignment of goals, communication, resources, rapid job placement, community partnerships, wrap-around supports.</a:t>
            </a:r>
          </a:p>
          <a:p>
            <a:pPr>
              <a:spcBef>
                <a:spcPts val="400"/>
              </a:spcBef>
            </a:pPr>
            <a:r>
              <a:rPr lang="en-US" sz="3200" dirty="0" smtClean="0"/>
              <a:t>Change </a:t>
            </a:r>
            <a:r>
              <a:rPr lang="en-US" sz="3200" dirty="0"/>
              <a:t>driven </a:t>
            </a:r>
            <a:r>
              <a:rPr lang="en-US" sz="3200" dirty="0" smtClean="0"/>
              <a:t>internally, </a:t>
            </a:r>
            <a:r>
              <a:rPr lang="en-US" sz="3200" dirty="0"/>
              <a:t>not by state goals and </a:t>
            </a:r>
            <a:r>
              <a:rPr lang="en-US" sz="3200" dirty="0" smtClean="0"/>
              <a:t>policy.</a:t>
            </a:r>
            <a:endParaRPr lang="en-US" sz="3200" dirty="0"/>
          </a:p>
        </p:txBody>
      </p:sp>
      <p:sp>
        <p:nvSpPr>
          <p:cNvPr id="4" name="Slide Number Placeholder 3"/>
          <p:cNvSpPr>
            <a:spLocks noGrp="1"/>
          </p:cNvSpPr>
          <p:nvPr>
            <p:ph type="sldNum" sz="quarter" idx="12"/>
          </p:nvPr>
        </p:nvSpPr>
        <p:spPr/>
        <p:txBody>
          <a:bodyPr/>
          <a:lstStyle/>
          <a:p>
            <a:fld id="{915FAA45-AC5B-014B-9F74-53D558B73BE0}" type="slidenum">
              <a:rPr lang="en-US" smtClean="0"/>
              <a:pPr/>
              <a:t>27</a:t>
            </a:fld>
            <a:endParaRPr lang="en-US" dirty="0"/>
          </a:p>
        </p:txBody>
      </p:sp>
    </p:spTree>
    <p:extLst>
      <p:ext uri="{BB962C8B-B14F-4D97-AF65-F5344CB8AC3E}">
        <p14:creationId xmlns:p14="http://schemas.microsoft.com/office/powerpoint/2010/main" val="303928978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questions</a:t>
            </a:r>
            <a:endParaRPr lang="en-US" dirty="0"/>
          </a:p>
        </p:txBody>
      </p:sp>
      <p:sp>
        <p:nvSpPr>
          <p:cNvPr id="3" name="Content Placeholder 2"/>
          <p:cNvSpPr>
            <a:spLocks noGrp="1"/>
          </p:cNvSpPr>
          <p:nvPr>
            <p:ph idx="1"/>
          </p:nvPr>
        </p:nvSpPr>
        <p:spPr/>
        <p:txBody>
          <a:bodyPr/>
          <a:lstStyle/>
          <a:p>
            <a:r>
              <a:rPr lang="en-US" sz="3200" dirty="0"/>
              <a:t>What are the characteristics of CRPs that have transformed services to emphasize high-quality integrated employment?</a:t>
            </a:r>
          </a:p>
          <a:p>
            <a:r>
              <a:rPr lang="en-US" sz="3200" dirty="0" smtClean="0"/>
              <a:t>What </a:t>
            </a:r>
            <a:r>
              <a:rPr lang="en-US" sz="3200" dirty="0"/>
              <a:t>organizational, state, and community factors </a:t>
            </a:r>
            <a:r>
              <a:rPr lang="en-US" sz="3200" dirty="0" smtClean="0"/>
              <a:t>influence </a:t>
            </a:r>
            <a:r>
              <a:rPr lang="en-US" sz="3200" dirty="0"/>
              <a:t>organizational </a:t>
            </a:r>
            <a:r>
              <a:rPr lang="en-US" sz="3200" dirty="0" smtClean="0"/>
              <a:t>transformation?</a:t>
            </a:r>
          </a:p>
          <a:p>
            <a:r>
              <a:rPr lang="en-US" sz="3200" dirty="0" smtClean="0"/>
              <a:t>What </a:t>
            </a:r>
            <a:r>
              <a:rPr lang="en-US" sz="3200" dirty="0"/>
              <a:t>is the impact of a facilitated peer network of providers on rebalancing of resources and employment outcomes?</a:t>
            </a:r>
          </a:p>
        </p:txBody>
      </p:sp>
      <p:sp>
        <p:nvSpPr>
          <p:cNvPr id="4" name="Slide Number Placeholder 3"/>
          <p:cNvSpPr>
            <a:spLocks noGrp="1"/>
          </p:cNvSpPr>
          <p:nvPr>
            <p:ph type="sldNum" sz="quarter" idx="12"/>
          </p:nvPr>
        </p:nvSpPr>
        <p:spPr/>
        <p:txBody>
          <a:bodyPr/>
          <a:lstStyle/>
          <a:p>
            <a:fld id="{915FAA45-AC5B-014B-9F74-53D558B73BE0}" type="slidenum">
              <a:rPr lang="en-US" smtClean="0"/>
              <a:pPr/>
              <a:t>28</a:t>
            </a:fld>
            <a:endParaRPr lang="en-US" dirty="0"/>
          </a:p>
        </p:txBody>
      </p:sp>
    </p:spTree>
    <p:extLst>
      <p:ext uri="{BB962C8B-B14F-4D97-AF65-F5344CB8AC3E}">
        <p14:creationId xmlns:p14="http://schemas.microsoft.com/office/powerpoint/2010/main" val="32341667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Methods</a:t>
            </a:r>
            <a:endParaRPr lang="en-US" dirty="0"/>
          </a:p>
        </p:txBody>
      </p:sp>
      <p:sp>
        <p:nvSpPr>
          <p:cNvPr id="3" name="Content Placeholder 2"/>
          <p:cNvSpPr>
            <a:spLocks noGrp="1"/>
          </p:cNvSpPr>
          <p:nvPr>
            <p:ph idx="1"/>
          </p:nvPr>
        </p:nvSpPr>
        <p:spPr>
          <a:xfrm>
            <a:off x="457199" y="1600200"/>
            <a:ext cx="8536329" cy="4525963"/>
          </a:xfrm>
        </p:spPr>
        <p:txBody>
          <a:bodyPr/>
          <a:lstStyle/>
          <a:p>
            <a:r>
              <a:rPr lang="en-US" sz="3200" dirty="0" smtClean="0"/>
              <a:t>Delphi panel of experts  to confirm and augment a framework for organizational change as identified through past research.</a:t>
            </a:r>
          </a:p>
          <a:p>
            <a:r>
              <a:rPr lang="en-US" sz="3200" dirty="0"/>
              <a:t>C</a:t>
            </a:r>
            <a:r>
              <a:rPr lang="en-US" sz="3200" dirty="0" smtClean="0"/>
              <a:t>ase </a:t>
            </a:r>
            <a:r>
              <a:rPr lang="en-US" sz="3200" dirty="0"/>
              <a:t>s</a:t>
            </a:r>
            <a:r>
              <a:rPr lang="en-US" sz="3200" dirty="0" smtClean="0"/>
              <a:t>tudies of CRPs that have undergone successful organizational transformation.</a:t>
            </a:r>
          </a:p>
          <a:p>
            <a:r>
              <a:rPr lang="en-US" sz="3200" dirty="0" smtClean="0"/>
              <a:t>Provider intervention (in process) that tests a strategy that includes use of the Agency Change Toolkit. </a:t>
            </a:r>
          </a:p>
        </p:txBody>
      </p:sp>
    </p:spTree>
    <p:extLst>
      <p:ext uri="{BB962C8B-B14F-4D97-AF65-F5344CB8AC3E}">
        <p14:creationId xmlns:p14="http://schemas.microsoft.com/office/powerpoint/2010/main" val="37647404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6560" y="54403"/>
            <a:ext cx="3012831" cy="440470"/>
          </a:xfrm>
        </p:spPr>
        <p:txBody>
          <a:bodyPr/>
          <a:lstStyle/>
          <a:p>
            <a:r>
              <a:rPr lang="en-CA" sz="800" dirty="0" smtClean="0">
                <a:solidFill>
                  <a:schemeClr val="bg1"/>
                </a:solidFill>
              </a:rPr>
              <a:t>Project Partners</a:t>
            </a:r>
            <a:endParaRPr lang="en-CA" sz="800" dirty="0">
              <a:solidFill>
                <a:schemeClr val="bg1"/>
              </a:solidFill>
            </a:endParaRPr>
          </a:p>
        </p:txBody>
      </p:sp>
      <p:pic>
        <p:nvPicPr>
          <p:cNvPr id="6" name="Content Placeholder 5" descr="This slide lists the project partners. Partners include: Self-Advocates Becoming Empowered, the National Association of State DD Directors, the University of Minnesota, The Arc, APSE, DirectCourse, and the Institute for Community Inclusion. "/>
          <p:cNvPicPr>
            <a:picLocks noGrp="1" noChangeAspect="1"/>
          </p:cNvPicPr>
          <p:nvPr>
            <p:ph idx="1"/>
          </p:nvPr>
        </p:nvPicPr>
        <p:blipFill>
          <a:blip r:embed="rId3" cstate="email">
            <a:extLst>
              <a:ext uri="{28A0092B-C50C-407E-A947-70E740481C1C}">
                <a14:useLocalDpi xmlns:a14="http://schemas.microsoft.com/office/drawing/2010/main" val="0"/>
              </a:ext>
            </a:extLst>
          </a:blip>
          <a:stretch>
            <a:fillRect/>
          </a:stretch>
        </p:blipFill>
        <p:spPr>
          <a:xfrm>
            <a:off x="242746" y="425422"/>
            <a:ext cx="8883450" cy="5644248"/>
          </a:xfrm>
        </p:spPr>
      </p:pic>
    </p:spTree>
    <p:extLst>
      <p:ext uri="{BB962C8B-B14F-4D97-AF65-F5344CB8AC3E}">
        <p14:creationId xmlns:p14="http://schemas.microsoft.com/office/powerpoint/2010/main" val="414769329"/>
      </p:ext>
    </p:extLst>
  </p:cSld>
  <p:clrMapOvr>
    <a:masterClrMapping/>
  </p:clrMapOvr>
  <p:transition spd="slow"/>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457200"/>
            <a:ext cx="8229600" cy="1143000"/>
          </a:xfrm>
        </p:spPr>
        <p:txBody>
          <a:bodyPr/>
          <a:lstStyle/>
          <a:p>
            <a:r>
              <a:rPr lang="en-US" dirty="0" smtClean="0"/>
              <a:t>Findings: Delphi panel</a:t>
            </a:r>
            <a:br>
              <a:rPr lang="en-US" dirty="0" smtClean="0"/>
            </a:br>
            <a:r>
              <a:rPr lang="en-US" dirty="0" smtClean="0"/>
              <a:t>Organizational factors ranked by perceived importance</a:t>
            </a:r>
            <a:endParaRPr lang="en-US" dirty="0"/>
          </a:p>
        </p:txBody>
      </p:sp>
      <p:sp>
        <p:nvSpPr>
          <p:cNvPr id="3" name="Content Placeholder 2"/>
          <p:cNvSpPr>
            <a:spLocks noGrp="1"/>
          </p:cNvSpPr>
          <p:nvPr>
            <p:ph idx="1"/>
          </p:nvPr>
        </p:nvSpPr>
        <p:spPr>
          <a:xfrm>
            <a:off x="457200" y="2083440"/>
            <a:ext cx="8229600" cy="3926973"/>
          </a:xfrm>
        </p:spPr>
        <p:txBody>
          <a:bodyPr>
            <a:noAutofit/>
          </a:bodyPr>
          <a:lstStyle/>
          <a:p>
            <a:pPr marL="514350" indent="-514350">
              <a:buSzPct val="100000"/>
              <a:buFont typeface="+mj-lt"/>
              <a:buAutoNum type="arabicPeriod"/>
            </a:pPr>
            <a:r>
              <a:rPr lang="en-US" sz="3200" dirty="0"/>
              <a:t>C</a:t>
            </a:r>
            <a:r>
              <a:rPr lang="en-US" sz="3200" dirty="0" smtClean="0"/>
              <a:t>lear </a:t>
            </a:r>
            <a:r>
              <a:rPr lang="en-US" sz="3200" dirty="0"/>
              <a:t>and consistent </a:t>
            </a:r>
            <a:r>
              <a:rPr lang="en-US" sz="3200" dirty="0" smtClean="0"/>
              <a:t>goals</a:t>
            </a:r>
            <a:endParaRPr lang="en-US" sz="3200" dirty="0"/>
          </a:p>
          <a:p>
            <a:pPr marL="514350" indent="-514350">
              <a:buSzPct val="100000"/>
              <a:buFont typeface="+mj-lt"/>
              <a:buAutoNum type="arabicPeriod"/>
            </a:pPr>
            <a:r>
              <a:rPr lang="en-US" sz="3200" dirty="0"/>
              <a:t>A</a:t>
            </a:r>
            <a:r>
              <a:rPr lang="en-US" sz="3200" dirty="0" smtClean="0"/>
              <a:t>gency </a:t>
            </a:r>
            <a:r>
              <a:rPr lang="en-US" sz="3200" dirty="0"/>
              <a:t>culture that values </a:t>
            </a:r>
            <a:r>
              <a:rPr lang="en-US" sz="3200" dirty="0" smtClean="0"/>
              <a:t>inclusion*</a:t>
            </a:r>
            <a:endParaRPr lang="en-US" sz="3200" dirty="0"/>
          </a:p>
          <a:p>
            <a:pPr marL="514350" indent="-514350">
              <a:buSzPct val="100000"/>
              <a:buFont typeface="+mj-lt"/>
              <a:buAutoNum type="arabicPeriod"/>
            </a:pPr>
            <a:r>
              <a:rPr lang="en-US" sz="3200" dirty="0"/>
              <a:t>A</a:t>
            </a:r>
            <a:r>
              <a:rPr lang="en-US" sz="3200" dirty="0" smtClean="0"/>
              <a:t>ctive</a:t>
            </a:r>
            <a:r>
              <a:rPr lang="en-US" sz="3200" dirty="0"/>
              <a:t>, person-centered job placement </a:t>
            </a:r>
            <a:r>
              <a:rPr lang="en-US" sz="3200" dirty="0" smtClean="0"/>
              <a:t>process (one person at a time)</a:t>
            </a:r>
            <a:endParaRPr lang="en-US" sz="3200" dirty="0"/>
          </a:p>
          <a:p>
            <a:pPr marL="514350" indent="-514350">
              <a:buSzPct val="100000"/>
              <a:buFont typeface="+mj-lt"/>
              <a:buAutoNum type="arabicPeriod"/>
            </a:pPr>
            <a:r>
              <a:rPr lang="en-US" sz="3200" dirty="0"/>
              <a:t>Strong internal </a:t>
            </a:r>
            <a:r>
              <a:rPr lang="en-US" sz="3200" dirty="0" smtClean="0"/>
              <a:t>&amp; external communications</a:t>
            </a:r>
            <a:endParaRPr lang="en-US" sz="3200" dirty="0"/>
          </a:p>
          <a:p>
            <a:pPr marL="514350" indent="-514350">
              <a:buSzPct val="100000"/>
              <a:buFont typeface="+mj-lt"/>
              <a:buAutoNum type="arabicPeriod"/>
            </a:pPr>
            <a:r>
              <a:rPr lang="en-US" sz="3200" dirty="0"/>
              <a:t>Reallocated and restructured resources</a:t>
            </a:r>
          </a:p>
          <a:p>
            <a:endParaRPr lang="en-US" sz="3200" dirty="0"/>
          </a:p>
        </p:txBody>
      </p:sp>
      <p:sp>
        <p:nvSpPr>
          <p:cNvPr id="5" name="TextBox 4"/>
          <p:cNvSpPr txBox="1"/>
          <p:nvPr/>
        </p:nvSpPr>
        <p:spPr>
          <a:xfrm>
            <a:off x="821800" y="5908615"/>
            <a:ext cx="2714205" cy="584775"/>
          </a:xfrm>
          <a:prstGeom prst="rect">
            <a:avLst/>
          </a:prstGeom>
          <a:noFill/>
        </p:spPr>
        <p:txBody>
          <a:bodyPr wrap="none" rtlCol="0">
            <a:spAutoFit/>
          </a:bodyPr>
          <a:lstStyle/>
          <a:p>
            <a:r>
              <a:rPr lang="en-US" sz="3200" smtClean="0">
                <a:latin typeface="Candara" charset="0"/>
                <a:ea typeface="Candara" charset="0"/>
                <a:cs typeface="Candara" charset="0"/>
              </a:rPr>
              <a:t>*New element</a:t>
            </a:r>
            <a:endParaRPr lang="en-US" sz="3200">
              <a:latin typeface="Candara" charset="0"/>
              <a:ea typeface="Candara" charset="0"/>
              <a:cs typeface="Candara" charset="0"/>
            </a:endParaRPr>
          </a:p>
        </p:txBody>
      </p:sp>
    </p:spTree>
    <p:extLst>
      <p:ext uri="{BB962C8B-B14F-4D97-AF65-F5344CB8AC3E}">
        <p14:creationId xmlns:p14="http://schemas.microsoft.com/office/powerpoint/2010/main" val="200080610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Findings: Delphi panel (continued)</a:t>
            </a:r>
            <a:endParaRPr lang="en-US" dirty="0"/>
          </a:p>
        </p:txBody>
      </p:sp>
      <p:sp>
        <p:nvSpPr>
          <p:cNvPr id="3" name="Content Placeholder 2"/>
          <p:cNvSpPr>
            <a:spLocks noGrp="1"/>
          </p:cNvSpPr>
          <p:nvPr>
            <p:ph idx="1"/>
          </p:nvPr>
        </p:nvSpPr>
        <p:spPr>
          <a:xfrm>
            <a:off x="468775" y="1519175"/>
            <a:ext cx="8490030" cy="4525963"/>
          </a:xfrm>
        </p:spPr>
        <p:txBody>
          <a:bodyPr/>
          <a:lstStyle/>
          <a:p>
            <a:pPr marL="514350" indent="-514350">
              <a:buSzPct val="100000"/>
              <a:buFont typeface="+mj-lt"/>
              <a:buAutoNum type="arabicPeriod" startAt="6"/>
            </a:pPr>
            <a:r>
              <a:rPr lang="en-US" sz="3200" dirty="0"/>
              <a:t>Ongoing investment in staff </a:t>
            </a:r>
            <a:r>
              <a:rPr lang="en-US" sz="3200" dirty="0" smtClean="0"/>
              <a:t>learning*</a:t>
            </a:r>
          </a:p>
          <a:p>
            <a:pPr marL="514350" indent="-514350">
              <a:buSzPct val="100000"/>
              <a:buFont typeface="+mj-lt"/>
              <a:buAutoNum type="arabicPeriod" startAt="6"/>
            </a:pPr>
            <a:r>
              <a:rPr lang="en-US" sz="3200" dirty="0"/>
              <a:t>Focus on customer </a:t>
            </a:r>
            <a:r>
              <a:rPr lang="en-US" sz="3200" dirty="0" smtClean="0"/>
              <a:t>engagement/feedback*</a:t>
            </a:r>
            <a:endParaRPr lang="en-US" sz="3200" dirty="0"/>
          </a:p>
          <a:p>
            <a:pPr marL="514350" indent="-514350">
              <a:buSzPct val="100000"/>
              <a:buFont typeface="+mj-lt"/>
              <a:buAutoNum type="arabicPeriod" startAt="6"/>
            </a:pPr>
            <a:r>
              <a:rPr lang="en-US" sz="3200" dirty="0"/>
              <a:t>Effective performance measurement, quality assurance, &amp; program oversight*</a:t>
            </a:r>
          </a:p>
          <a:p>
            <a:pPr marL="514350" indent="-514350">
              <a:buSzPct val="100000"/>
              <a:buFont typeface="+mj-lt"/>
              <a:buAutoNum type="arabicPeriod" startAt="6"/>
            </a:pPr>
            <a:r>
              <a:rPr lang="en-US" sz="3200" dirty="0"/>
              <a:t>Holistic approach to supports</a:t>
            </a:r>
          </a:p>
          <a:p>
            <a:pPr marL="514350" indent="-514350">
              <a:buSzPct val="100000"/>
              <a:buFont typeface="+mj-lt"/>
              <a:buAutoNum type="arabicPeriod" startAt="6"/>
            </a:pPr>
            <a:r>
              <a:rPr lang="en-US" sz="3200" dirty="0" smtClean="0"/>
              <a:t>Multiple </a:t>
            </a:r>
            <a:r>
              <a:rPr lang="en-US" sz="3200" dirty="0"/>
              <a:t>&amp; diverse community partnerships</a:t>
            </a:r>
          </a:p>
          <a:p>
            <a:endParaRPr lang="en-US" sz="3200" dirty="0"/>
          </a:p>
        </p:txBody>
      </p:sp>
      <p:sp>
        <p:nvSpPr>
          <p:cNvPr id="4" name="Slide Number Placeholder 3"/>
          <p:cNvSpPr>
            <a:spLocks noGrp="1"/>
          </p:cNvSpPr>
          <p:nvPr>
            <p:ph type="sldNum" sz="quarter" idx="12"/>
          </p:nvPr>
        </p:nvSpPr>
        <p:spPr/>
        <p:txBody>
          <a:bodyPr/>
          <a:lstStyle/>
          <a:p>
            <a:fld id="{915FAA45-AC5B-014B-9F74-53D558B73BE0}" type="slidenum">
              <a:rPr lang="en-US" smtClean="0"/>
              <a:pPr/>
              <a:t>31</a:t>
            </a:fld>
            <a:endParaRPr lang="en-US" dirty="0"/>
          </a:p>
        </p:txBody>
      </p:sp>
      <p:sp>
        <p:nvSpPr>
          <p:cNvPr id="5" name="TextBox 4"/>
          <p:cNvSpPr txBox="1"/>
          <p:nvPr/>
        </p:nvSpPr>
        <p:spPr>
          <a:xfrm>
            <a:off x="821800" y="5908615"/>
            <a:ext cx="2714205" cy="584775"/>
          </a:xfrm>
          <a:prstGeom prst="rect">
            <a:avLst/>
          </a:prstGeom>
          <a:noFill/>
        </p:spPr>
        <p:txBody>
          <a:bodyPr wrap="none" rtlCol="0">
            <a:spAutoFit/>
          </a:bodyPr>
          <a:lstStyle/>
          <a:p>
            <a:r>
              <a:rPr lang="en-US" sz="3200" smtClean="0">
                <a:latin typeface="Candara" charset="0"/>
                <a:ea typeface="Candara" charset="0"/>
                <a:cs typeface="Candara" charset="0"/>
              </a:rPr>
              <a:t>*New element</a:t>
            </a:r>
            <a:endParaRPr lang="en-US" sz="3200">
              <a:latin typeface="Candara" charset="0"/>
              <a:ea typeface="Candara" charset="0"/>
              <a:cs typeface="Candara" charset="0"/>
            </a:endParaRPr>
          </a:p>
        </p:txBody>
      </p:sp>
    </p:spTree>
    <p:extLst>
      <p:ext uri="{BB962C8B-B14F-4D97-AF65-F5344CB8AC3E}">
        <p14:creationId xmlns:p14="http://schemas.microsoft.com/office/powerpoint/2010/main" val="345424663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Findings: Case studies</a:t>
            </a:r>
            <a:endParaRPr lang="en-US" dirty="0"/>
          </a:p>
        </p:txBody>
      </p:sp>
      <p:sp>
        <p:nvSpPr>
          <p:cNvPr id="3" name="Content Placeholder 2"/>
          <p:cNvSpPr>
            <a:spLocks noGrp="1"/>
          </p:cNvSpPr>
          <p:nvPr>
            <p:ph idx="1"/>
          </p:nvPr>
        </p:nvSpPr>
        <p:spPr>
          <a:xfrm>
            <a:off x="527793" y="1203098"/>
            <a:ext cx="8229600" cy="4525963"/>
          </a:xfrm>
        </p:spPr>
        <p:txBody>
          <a:bodyPr/>
          <a:lstStyle/>
          <a:p>
            <a:r>
              <a:rPr lang="en-US" sz="3200" dirty="0" smtClean="0"/>
              <a:t>Arc of Westchester (NYC metro)</a:t>
            </a:r>
          </a:p>
          <a:p>
            <a:r>
              <a:rPr lang="en-US" sz="3200" dirty="0" smtClean="0"/>
              <a:t>At Work (Seattle metro) </a:t>
            </a:r>
          </a:p>
          <a:p>
            <a:r>
              <a:rPr lang="en-US" sz="3200" dirty="0" smtClean="0"/>
              <a:t>Work, </a:t>
            </a:r>
            <a:r>
              <a:rPr lang="en-US" sz="3200" dirty="0" err="1" smtClean="0"/>
              <a:t>Inc</a:t>
            </a:r>
            <a:r>
              <a:rPr lang="en-US" sz="3200" dirty="0" smtClean="0"/>
              <a:t> (Boston metro and Cape Cod)</a:t>
            </a:r>
          </a:p>
          <a:p>
            <a:r>
              <a:rPr lang="en-US" sz="3200" dirty="0" smtClean="0"/>
              <a:t>Penn-Mar Human Services (rural Pennsylvania) </a:t>
            </a:r>
          </a:p>
          <a:p>
            <a:pPr marL="0" indent="0">
              <a:buNone/>
            </a:pPr>
            <a:r>
              <a:rPr lang="en-US" sz="3200" dirty="0" smtClean="0"/>
              <a:t>The Delphi Panel findings confirmed and refined the structure, while the case studies provided on-the-ground examples, strategies, and depth to the 10 organizational factors.</a:t>
            </a:r>
            <a:endParaRPr lang="en-US" sz="3200" dirty="0"/>
          </a:p>
        </p:txBody>
      </p:sp>
      <p:sp>
        <p:nvSpPr>
          <p:cNvPr id="4" name="Slide Number Placeholder 3"/>
          <p:cNvSpPr>
            <a:spLocks noGrp="1"/>
          </p:cNvSpPr>
          <p:nvPr>
            <p:ph type="sldNum" sz="quarter" idx="12"/>
          </p:nvPr>
        </p:nvSpPr>
        <p:spPr/>
        <p:txBody>
          <a:bodyPr/>
          <a:lstStyle/>
          <a:p>
            <a:fld id="{915FAA45-AC5B-014B-9F74-53D558B73BE0}" type="slidenum">
              <a:rPr lang="en-US" smtClean="0"/>
              <a:pPr/>
              <a:t>32</a:t>
            </a:fld>
            <a:endParaRPr lang="en-US" dirty="0"/>
          </a:p>
        </p:txBody>
      </p:sp>
    </p:spTree>
    <p:extLst>
      <p:ext uri="{BB962C8B-B14F-4D97-AF65-F5344CB8AC3E}">
        <p14:creationId xmlns:p14="http://schemas.microsoft.com/office/powerpoint/2010/main" val="112722218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61746" y="184698"/>
            <a:ext cx="3702811" cy="1143000"/>
          </a:xfrm>
        </p:spPr>
        <p:txBody>
          <a:bodyPr/>
          <a:lstStyle/>
          <a:p>
            <a:pPr algn="ctr"/>
            <a:r>
              <a:rPr lang="en-US" dirty="0" smtClean="0">
                <a:solidFill>
                  <a:schemeClr val="tx2">
                    <a:lumMod val="60000"/>
                    <a:lumOff val="40000"/>
                  </a:schemeClr>
                </a:solidFill>
              </a:rPr>
              <a:t>Organizational Transformation</a:t>
            </a:r>
            <a:endParaRPr lang="en-US" dirty="0">
              <a:solidFill>
                <a:schemeClr val="tx2">
                  <a:lumMod val="60000"/>
                  <a:lumOff val="40000"/>
                </a:schemeClr>
              </a:solidFill>
            </a:endParaRPr>
          </a:p>
        </p:txBody>
      </p:sp>
      <p:pic>
        <p:nvPicPr>
          <p:cNvPr id="9" name="Content Placeholder 8" descr="Diagram showing Organizational Transformation. On the left-hand side is a box that has the header “Focus and Values” with the words “Goals” and “Culture of inclusion.” Connected with a bi-directional arrow is another box underneath. The header in this box is “Infrastructure” with the words “resource allocation,” “communication plan,” “staff development,” “performance measurement,” and “community partnerships.” To the right of those boxes, with bi-directional arrows, is a third box with the header “Employment Consultant Practices.” Beneath the header are the words, “customer engagement,” “holistic approach,” and “active job placement.” "/>
          <p:cNvPicPr>
            <a:picLocks noGrp="1" noChangeAspect="1"/>
          </p:cNvPicPr>
          <p:nvPr>
            <p:ph idx="1"/>
          </p:nvPr>
        </p:nvPicPr>
        <p:blipFill>
          <a:blip r:embed="rId3" cstate="email">
            <a:extLst>
              <a:ext uri="{28A0092B-C50C-407E-A947-70E740481C1C}">
                <a14:useLocalDpi xmlns:a14="http://schemas.microsoft.com/office/drawing/2010/main" val="0"/>
              </a:ext>
            </a:extLst>
          </a:blip>
          <a:stretch>
            <a:fillRect/>
          </a:stretch>
        </p:blipFill>
        <p:spPr>
          <a:xfrm>
            <a:off x="363123" y="290359"/>
            <a:ext cx="8485646" cy="6416126"/>
          </a:xfrm>
        </p:spPr>
      </p:pic>
    </p:spTree>
    <p:extLst>
      <p:ext uri="{BB962C8B-B14F-4D97-AF65-F5344CB8AC3E}">
        <p14:creationId xmlns:p14="http://schemas.microsoft.com/office/powerpoint/2010/main" val="399327697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Intervention (ongoing)</a:t>
            </a:r>
            <a:endParaRPr lang="en-US" dirty="0"/>
          </a:p>
        </p:txBody>
      </p:sp>
      <p:sp>
        <p:nvSpPr>
          <p:cNvPr id="3" name="Content Placeholder 2"/>
          <p:cNvSpPr>
            <a:spLocks noGrp="1"/>
          </p:cNvSpPr>
          <p:nvPr>
            <p:ph idx="1"/>
          </p:nvPr>
        </p:nvSpPr>
        <p:spPr>
          <a:xfrm>
            <a:off x="228600" y="1278741"/>
            <a:ext cx="8721436" cy="4525963"/>
          </a:xfrm>
        </p:spPr>
        <p:txBody>
          <a:bodyPr/>
          <a:lstStyle/>
          <a:p>
            <a:r>
              <a:rPr lang="en-US" sz="3200" dirty="0" smtClean="0"/>
              <a:t>12 </a:t>
            </a:r>
            <a:r>
              <a:rPr lang="en-US" sz="3200" dirty="0"/>
              <a:t>Arc chapters over two </a:t>
            </a:r>
            <a:r>
              <a:rPr lang="en-US" sz="3200" dirty="0" smtClean="0"/>
              <a:t>years, selected </a:t>
            </a:r>
            <a:r>
              <a:rPr lang="en-US" sz="3200" dirty="0"/>
              <a:t>through RFP process</a:t>
            </a:r>
            <a:endParaRPr lang="en-US" sz="3200" dirty="0" smtClean="0"/>
          </a:p>
          <a:p>
            <a:r>
              <a:rPr lang="en-US" sz="3200" dirty="0" smtClean="0"/>
              <a:t>Intervention components</a:t>
            </a:r>
          </a:p>
          <a:p>
            <a:pPr lvl="1"/>
            <a:r>
              <a:rPr lang="en-US" sz="3200" dirty="0" smtClean="0"/>
              <a:t>Agency Change Toolkit</a:t>
            </a:r>
            <a:endParaRPr lang="en-US" sz="3200" dirty="0"/>
          </a:p>
          <a:p>
            <a:pPr lvl="2"/>
            <a:r>
              <a:rPr lang="en-US" sz="3200" dirty="0"/>
              <a:t>G</a:t>
            </a:r>
            <a:r>
              <a:rPr lang="en-US" sz="3200" dirty="0" smtClean="0"/>
              <a:t>uided self-assessment</a:t>
            </a:r>
          </a:p>
          <a:p>
            <a:pPr lvl="1"/>
            <a:r>
              <a:rPr lang="en-US" sz="3200" dirty="0" smtClean="0"/>
              <a:t>Customized organizational action plan </a:t>
            </a:r>
          </a:p>
          <a:p>
            <a:pPr lvl="1"/>
            <a:r>
              <a:rPr lang="en-US" sz="3200" dirty="0" smtClean="0"/>
              <a:t>Monthly </a:t>
            </a:r>
            <a:r>
              <a:rPr lang="en-US" sz="3200" dirty="0"/>
              <a:t>expert technical assistance </a:t>
            </a:r>
          </a:p>
          <a:p>
            <a:pPr lvl="1"/>
            <a:r>
              <a:rPr lang="en-US" sz="3200" dirty="0"/>
              <a:t>M</a:t>
            </a:r>
            <a:r>
              <a:rPr lang="en-US" sz="3200" dirty="0" smtClean="0"/>
              <a:t>onthly </a:t>
            </a:r>
            <a:r>
              <a:rPr lang="en-US" sz="3200" dirty="0"/>
              <a:t>topical webinars</a:t>
            </a:r>
          </a:p>
          <a:p>
            <a:pPr lvl="1"/>
            <a:r>
              <a:rPr lang="en-US" sz="3200" dirty="0"/>
              <a:t>L</a:t>
            </a:r>
            <a:r>
              <a:rPr lang="en-US" sz="3200" dirty="0" smtClean="0"/>
              <a:t>eadership </a:t>
            </a:r>
            <a:r>
              <a:rPr lang="en-US" sz="3200" dirty="0"/>
              <a:t>summit in Washington, DC</a:t>
            </a:r>
          </a:p>
          <a:p>
            <a:pPr lvl="1"/>
            <a:endParaRPr lang="en-US" dirty="0" smtClean="0"/>
          </a:p>
          <a:p>
            <a:pPr lvl="1"/>
            <a:endParaRPr lang="en-US" dirty="0" smtClean="0"/>
          </a:p>
          <a:p>
            <a:pPr lvl="1"/>
            <a:endParaRPr lang="en-US" dirty="0" smtClean="0"/>
          </a:p>
          <a:p>
            <a:endParaRPr lang="en-US" dirty="0" smtClean="0"/>
          </a:p>
        </p:txBody>
      </p:sp>
      <p:sp>
        <p:nvSpPr>
          <p:cNvPr id="4" name="Slide Number Placeholder 3"/>
          <p:cNvSpPr>
            <a:spLocks noGrp="1"/>
          </p:cNvSpPr>
          <p:nvPr>
            <p:ph type="sldNum" sz="quarter" idx="12"/>
          </p:nvPr>
        </p:nvSpPr>
        <p:spPr/>
        <p:txBody>
          <a:bodyPr/>
          <a:lstStyle/>
          <a:p>
            <a:fld id="{915FAA45-AC5B-014B-9F74-53D558B73BE0}" type="slidenum">
              <a:rPr lang="en-US" smtClean="0"/>
              <a:pPr/>
              <a:t>34</a:t>
            </a:fld>
            <a:endParaRPr lang="en-US" dirty="0"/>
          </a:p>
        </p:txBody>
      </p:sp>
    </p:spTree>
    <p:extLst>
      <p:ext uri="{BB962C8B-B14F-4D97-AF65-F5344CB8AC3E}">
        <p14:creationId xmlns:p14="http://schemas.microsoft.com/office/powerpoint/2010/main" val="27702293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Agency Change Toolkit</a:t>
            </a:r>
            <a:endParaRPr lang="en-US" dirty="0"/>
          </a:p>
        </p:txBody>
      </p:sp>
      <p:sp>
        <p:nvSpPr>
          <p:cNvPr id="3" name="Content Placeholder 2"/>
          <p:cNvSpPr>
            <a:spLocks noGrp="1"/>
          </p:cNvSpPr>
          <p:nvPr>
            <p:ph idx="1"/>
          </p:nvPr>
        </p:nvSpPr>
        <p:spPr>
          <a:xfrm>
            <a:off x="457200" y="1042988"/>
            <a:ext cx="8229600" cy="4525963"/>
          </a:xfrm>
        </p:spPr>
        <p:txBody>
          <a:bodyPr/>
          <a:lstStyle/>
          <a:p>
            <a:r>
              <a:rPr lang="en-US" sz="3200" dirty="0" smtClean="0"/>
              <a:t>Online tool organized by 10 elements</a:t>
            </a:r>
            <a:r>
              <a:rPr lang="en-US" sz="3200" dirty="0" smtClean="0">
                <a:solidFill>
                  <a:srgbClr val="FF0000"/>
                </a:solidFill>
              </a:rPr>
              <a:t> </a:t>
            </a:r>
            <a:r>
              <a:rPr lang="en-US" sz="3200" dirty="0" smtClean="0"/>
              <a:t>for organizational transformation. </a:t>
            </a:r>
          </a:p>
          <a:p>
            <a:r>
              <a:rPr lang="en-US" sz="3200" dirty="0" smtClean="0"/>
              <a:t>Guided by </a:t>
            </a:r>
            <a:r>
              <a:rPr lang="en-US" sz="3200" dirty="0"/>
              <a:t>Delphi </a:t>
            </a:r>
            <a:r>
              <a:rPr lang="en-US" sz="3200" dirty="0" smtClean="0"/>
              <a:t>panel and case </a:t>
            </a:r>
            <a:r>
              <a:rPr lang="en-US" sz="3200" dirty="0"/>
              <a:t>study research </a:t>
            </a:r>
            <a:r>
              <a:rPr lang="en-US" sz="3200" dirty="0" smtClean="0"/>
              <a:t>results. </a:t>
            </a:r>
          </a:p>
          <a:p>
            <a:r>
              <a:rPr lang="en-US" sz="3200" dirty="0" smtClean="0"/>
              <a:t>Provides self-assessment, promising practices, concrete tools, and templates for organizations at multiple stages of transformation process. </a:t>
            </a:r>
          </a:p>
          <a:p>
            <a:r>
              <a:rPr lang="en-US" sz="3200" dirty="0" smtClean="0"/>
              <a:t>Being piloted with Arc providers. </a:t>
            </a:r>
          </a:p>
        </p:txBody>
      </p:sp>
      <p:sp>
        <p:nvSpPr>
          <p:cNvPr id="4" name="Slide Number Placeholder 3"/>
          <p:cNvSpPr>
            <a:spLocks noGrp="1"/>
          </p:cNvSpPr>
          <p:nvPr>
            <p:ph type="sldNum" sz="quarter" idx="12"/>
          </p:nvPr>
        </p:nvSpPr>
        <p:spPr/>
        <p:txBody>
          <a:bodyPr/>
          <a:lstStyle/>
          <a:p>
            <a:fld id="{915FAA45-AC5B-014B-9F74-53D558B73BE0}" type="slidenum">
              <a:rPr lang="en-US" smtClean="0"/>
              <a:pPr/>
              <a:t>35</a:t>
            </a:fld>
            <a:endParaRPr lang="en-US" dirty="0"/>
          </a:p>
        </p:txBody>
      </p:sp>
    </p:spTree>
    <p:extLst>
      <p:ext uri="{BB962C8B-B14F-4D97-AF65-F5344CB8AC3E}">
        <p14:creationId xmlns:p14="http://schemas.microsoft.com/office/powerpoint/2010/main" val="198867732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1966" y="2902906"/>
            <a:ext cx="8533435" cy="3591307"/>
          </a:xfrm>
        </p:spPr>
        <p:txBody>
          <a:bodyPr/>
          <a:lstStyle/>
          <a:p>
            <a:pPr marL="0" indent="0">
              <a:spcBef>
                <a:spcPts val="2064"/>
              </a:spcBef>
              <a:buClrTx/>
              <a:buNone/>
            </a:pPr>
            <a:r>
              <a:rPr lang="en-US" sz="3200" dirty="0"/>
              <a:t>Analyze state employment systems policies and practices and their relationship to individual outcomes at a multi-agency </a:t>
            </a:r>
            <a:r>
              <a:rPr lang="en-US" sz="3200" dirty="0" smtClean="0"/>
              <a:t>level.</a:t>
            </a:r>
          </a:p>
          <a:p>
            <a:pPr marL="0" indent="0">
              <a:spcBef>
                <a:spcPts val="2064"/>
              </a:spcBef>
              <a:buClrTx/>
              <a:buNone/>
            </a:pPr>
            <a:r>
              <a:rPr lang="en-US" sz="3200" dirty="0"/>
              <a:t>D</a:t>
            </a:r>
            <a:r>
              <a:rPr lang="en-US" sz="3200" dirty="0" smtClean="0"/>
              <a:t>efine </a:t>
            </a:r>
            <a:r>
              <a:rPr lang="en-US" sz="3200" dirty="0"/>
              <a:t>policies and practices of </a:t>
            </a:r>
            <a:r>
              <a:rPr lang="en-US" sz="3200" dirty="0" smtClean="0"/>
              <a:t>high-performing </a:t>
            </a:r>
            <a:r>
              <a:rPr lang="en-US" sz="3200" dirty="0"/>
              <a:t>state employment </a:t>
            </a:r>
            <a:r>
              <a:rPr lang="en-US" sz="3200" dirty="0" smtClean="0"/>
              <a:t>systems.</a:t>
            </a:r>
            <a:endParaRPr lang="en-US" sz="3200" dirty="0">
              <a:latin typeface="Candara" panose="020E0502030303020204" pitchFamily="34" charset="0"/>
            </a:endParaRPr>
          </a:p>
        </p:txBody>
      </p:sp>
      <p:sp>
        <p:nvSpPr>
          <p:cNvPr id="5" name="Title 4"/>
          <p:cNvSpPr>
            <a:spLocks noGrp="1"/>
          </p:cNvSpPr>
          <p:nvPr>
            <p:ph type="title"/>
          </p:nvPr>
        </p:nvSpPr>
        <p:spPr>
          <a:xfrm>
            <a:off x="185529" y="957885"/>
            <a:ext cx="8944615" cy="1143000"/>
          </a:xfrm>
        </p:spPr>
        <p:txBody>
          <a:bodyPr/>
          <a:lstStyle/>
          <a:p>
            <a:r>
              <a:rPr lang="en-US" dirty="0">
                <a:latin typeface="Candara" panose="020E0502030303020204" pitchFamily="34" charset="0"/>
              </a:rPr>
              <a:t>Strand 4: </a:t>
            </a:r>
            <a:r>
              <a:rPr lang="en-US" dirty="0" smtClean="0">
                <a:latin typeface="Candara" panose="020E0502030303020204" pitchFamily="34" charset="0"/>
              </a:rPr>
              <a:t> </a:t>
            </a:r>
            <a:r>
              <a:rPr lang="en-US" dirty="0" smtClean="0"/>
              <a:t>Aligning </a:t>
            </a:r>
            <a:r>
              <a:rPr lang="en-US" dirty="0"/>
              <a:t>policy and practice </a:t>
            </a:r>
            <a:r>
              <a:rPr lang="en-US" dirty="0" smtClean="0"/>
              <a:t>across state agencies</a:t>
            </a:r>
            <a:r>
              <a:rPr lang="en-US" sz="4800" dirty="0" smtClean="0"/>
              <a:t/>
            </a:r>
            <a:br>
              <a:rPr lang="en-US" sz="4800" dirty="0" smtClean="0"/>
            </a:br>
            <a:r>
              <a:rPr lang="en-US" sz="3600" dirty="0" smtClean="0"/>
              <a:t/>
            </a:r>
            <a:br>
              <a:rPr lang="en-US" sz="3600" dirty="0" smtClean="0"/>
            </a:br>
            <a:r>
              <a:rPr lang="en-US" dirty="0" smtClean="0"/>
              <a:t>Goal</a:t>
            </a:r>
            <a:endParaRPr lang="en-US" dirty="0"/>
          </a:p>
        </p:txBody>
      </p:sp>
    </p:spTree>
    <p:extLst>
      <p:ext uri="{BB962C8B-B14F-4D97-AF65-F5344CB8AC3E}">
        <p14:creationId xmlns:p14="http://schemas.microsoft.com/office/powerpoint/2010/main" val="307927909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1429" y="36285"/>
            <a:ext cx="8229600" cy="1143000"/>
          </a:xfrm>
        </p:spPr>
        <p:txBody>
          <a:bodyPr/>
          <a:lstStyle/>
          <a:p>
            <a:r>
              <a:rPr lang="en-US" dirty="0" smtClean="0"/>
              <a:t>What we know from past research</a:t>
            </a:r>
            <a:endParaRPr lang="en-US" dirty="0"/>
          </a:p>
        </p:txBody>
      </p:sp>
      <p:sp>
        <p:nvSpPr>
          <p:cNvPr id="3" name="Content Placeholder 2"/>
          <p:cNvSpPr>
            <a:spLocks noGrp="1"/>
          </p:cNvSpPr>
          <p:nvPr>
            <p:ph sz="half" idx="1"/>
          </p:nvPr>
        </p:nvSpPr>
        <p:spPr>
          <a:xfrm>
            <a:off x="342663" y="1046765"/>
            <a:ext cx="8708571" cy="4525963"/>
          </a:xfrm>
        </p:spPr>
        <p:txBody>
          <a:bodyPr/>
          <a:lstStyle/>
          <a:p>
            <a:pPr>
              <a:spcBef>
                <a:spcPts val="264"/>
              </a:spcBef>
            </a:pPr>
            <a:r>
              <a:rPr lang="en-US" sz="3200" dirty="0" smtClean="0"/>
              <a:t>State IDD agency outcomes vary widely &amp; agencies have inconsistent/competing priorities.</a:t>
            </a:r>
          </a:p>
          <a:p>
            <a:pPr>
              <a:spcBef>
                <a:spcPts val="264"/>
              </a:spcBef>
            </a:pPr>
            <a:r>
              <a:rPr lang="en-US" sz="3200" dirty="0" smtClean="0"/>
              <a:t>Non-work services are growing.</a:t>
            </a:r>
          </a:p>
          <a:p>
            <a:pPr>
              <a:spcBef>
                <a:spcPts val="264"/>
              </a:spcBef>
            </a:pPr>
            <a:r>
              <a:rPr lang="en-US" sz="3200" dirty="0" smtClean="0"/>
              <a:t>In 2015-2016, only 14% of individuals served by state IDD agencies worked in individual integrated jobs.</a:t>
            </a:r>
          </a:p>
          <a:p>
            <a:pPr>
              <a:spcBef>
                <a:spcPts val="264"/>
              </a:spcBef>
            </a:pPr>
            <a:r>
              <a:rPr lang="en-US" sz="3200" dirty="0" smtClean="0"/>
              <a:t>In FY2015, only 13% of state IDD funding for day services was spent on integrated employment.</a:t>
            </a:r>
          </a:p>
          <a:p>
            <a:pPr>
              <a:spcBef>
                <a:spcPts val="264"/>
              </a:spcBef>
            </a:pPr>
            <a:r>
              <a:rPr lang="en-US" sz="3200" dirty="0" smtClean="0"/>
              <a:t>Interagency coordination of services is challenging.</a:t>
            </a:r>
          </a:p>
          <a:p>
            <a:pPr>
              <a:spcBef>
                <a:spcPts val="264"/>
              </a:spcBef>
            </a:pPr>
            <a:endParaRPr lang="en-US" dirty="0"/>
          </a:p>
          <a:p>
            <a:pPr>
              <a:spcBef>
                <a:spcPts val="264"/>
              </a:spcBef>
            </a:pPr>
            <a:endParaRPr lang="en-US" dirty="0" smtClean="0"/>
          </a:p>
        </p:txBody>
      </p:sp>
      <p:sp>
        <p:nvSpPr>
          <p:cNvPr id="5" name="Slide Number Placeholder 4"/>
          <p:cNvSpPr>
            <a:spLocks noGrp="1"/>
          </p:cNvSpPr>
          <p:nvPr>
            <p:ph type="sldNum" sz="quarter" idx="12"/>
          </p:nvPr>
        </p:nvSpPr>
        <p:spPr/>
        <p:txBody>
          <a:bodyPr/>
          <a:lstStyle/>
          <a:p>
            <a:fld id="{915FAA45-AC5B-014B-9F74-53D558B73BE0}" type="slidenum">
              <a:rPr lang="en-US" smtClean="0"/>
              <a:pPr/>
              <a:t>37</a:t>
            </a:fld>
            <a:endParaRPr lang="en-US" dirty="0"/>
          </a:p>
        </p:txBody>
      </p:sp>
    </p:spTree>
    <p:extLst>
      <p:ext uri="{BB962C8B-B14F-4D97-AF65-F5344CB8AC3E}">
        <p14:creationId xmlns:p14="http://schemas.microsoft.com/office/powerpoint/2010/main" val="31910569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2"/>
          <p:cNvSpPr>
            <a:spLocks noGrp="1"/>
          </p:cNvSpPr>
          <p:nvPr>
            <p:ph type="title"/>
          </p:nvPr>
        </p:nvSpPr>
        <p:spPr/>
        <p:txBody>
          <a:bodyPr/>
          <a:lstStyle/>
          <a:p>
            <a:pPr eaLnBrk="1" hangingPunct="1"/>
            <a:r>
              <a:rPr lang="en-US" dirty="0" smtClean="0">
                <a:latin typeface="Candara" charset="0"/>
              </a:rPr>
              <a:t>What we know from past research </a:t>
            </a:r>
            <a:br>
              <a:rPr lang="en-US" dirty="0" smtClean="0">
                <a:latin typeface="Candara" charset="0"/>
              </a:rPr>
            </a:br>
            <a:r>
              <a:rPr lang="en-US" dirty="0" smtClean="0">
                <a:latin typeface="Candara" charset="0"/>
              </a:rPr>
              <a:t>Higher-Performing States Model</a:t>
            </a:r>
            <a:endParaRPr dirty="0">
              <a:latin typeface="Candara" charset="0"/>
            </a:endParaRPr>
          </a:p>
        </p:txBody>
      </p:sp>
      <p:pic>
        <p:nvPicPr>
          <p:cNvPr id="6" name="Content Placeholder 5" descr="Diagram illustrating what we know from past research: Higher Performing States Model. On the left side is the word “Catalysts” with the words “leadership” and “values” forming a circle. To the right is a green arrow, pointing to a box with the label “Strategy.” Under that label are the words “policy &amp; goals,” “financing,” “training and technical assistance,” “service innovation,” and “outcome data.” Moving right, there is a green arrow, and then a box with the label “Integrated Jobs.” Beneath the image with arrows pointing up is a circle with the label “Interagency collaboration.”   "/>
          <p:cNvPicPr>
            <a:picLocks noGrp="1" noChangeAspect="1"/>
          </p:cNvPicPr>
          <p:nvPr>
            <p:ph sz="half" idx="1"/>
          </p:nvPr>
        </p:nvPicPr>
        <p:blipFill rotWithShape="1">
          <a:blip r:embed="rId3" cstate="email">
            <a:extLst>
              <a:ext uri="{28A0092B-C50C-407E-A947-70E740481C1C}">
                <a14:useLocalDpi xmlns:a14="http://schemas.microsoft.com/office/drawing/2010/main" val="0"/>
              </a:ext>
            </a:extLst>
          </a:blip>
          <a:srcRect l="1251" t="2712" r="2369" b="15837"/>
          <a:stretch/>
        </p:blipFill>
        <p:spPr>
          <a:xfrm>
            <a:off x="52464" y="1798820"/>
            <a:ext cx="9039069" cy="4468129"/>
          </a:xfrm>
        </p:spPr>
      </p:pic>
      <p:sp>
        <p:nvSpPr>
          <p:cNvPr id="5" name="Content Placeholder 4"/>
          <p:cNvSpPr>
            <a:spLocks noGrp="1"/>
          </p:cNvSpPr>
          <p:nvPr>
            <p:ph sz="half" idx="2"/>
          </p:nvPr>
        </p:nvSpPr>
        <p:spPr>
          <a:xfrm>
            <a:off x="457200" y="6251959"/>
            <a:ext cx="2489083" cy="513413"/>
          </a:xfrm>
        </p:spPr>
        <p:txBody>
          <a:bodyPr/>
          <a:lstStyle/>
          <a:p>
            <a:pPr marL="0" lvl="0" indent="0" eaLnBrk="0" hangingPunct="0">
              <a:spcBef>
                <a:spcPct val="0"/>
              </a:spcBef>
              <a:buClrTx/>
              <a:buSzTx/>
              <a:buNone/>
            </a:pPr>
            <a:r>
              <a:rPr lang="en-US" b="1" dirty="0">
                <a:solidFill>
                  <a:prstClr val="black"/>
                </a:solidFill>
                <a:latin typeface="Candara" charset="0"/>
                <a:ea typeface="Candara" charset="0"/>
                <a:cs typeface="Candara" charset="0"/>
              </a:rPr>
              <a:t>Hall et al., </a:t>
            </a:r>
            <a:r>
              <a:rPr lang="en-US" b="1" dirty="0" smtClean="0">
                <a:solidFill>
                  <a:prstClr val="black"/>
                </a:solidFill>
                <a:latin typeface="Candara" charset="0"/>
                <a:ea typeface="Candara" charset="0"/>
                <a:cs typeface="Candara" charset="0"/>
              </a:rPr>
              <a:t>2007</a:t>
            </a:r>
            <a:endParaRPr lang="en-CA" dirty="0"/>
          </a:p>
        </p:txBody>
      </p:sp>
    </p:spTree>
    <p:extLst>
      <p:ext uri="{BB962C8B-B14F-4D97-AF65-F5344CB8AC3E}">
        <p14:creationId xmlns:p14="http://schemas.microsoft.com/office/powerpoint/2010/main" val="3083142053"/>
      </p:ext>
    </p:extLst>
  </p:cSld>
  <p:clrMapOvr>
    <a:masterClrMapping/>
  </p:clrMapOvr>
  <p:transition spd="slow" advTm="317092"/>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Research questions </a:t>
            </a:r>
          </a:p>
        </p:txBody>
      </p:sp>
      <p:sp>
        <p:nvSpPr>
          <p:cNvPr id="3" name="Content Placeholder 2"/>
          <p:cNvSpPr>
            <a:spLocks noGrp="1"/>
          </p:cNvSpPr>
          <p:nvPr>
            <p:ph idx="1"/>
          </p:nvPr>
        </p:nvSpPr>
        <p:spPr>
          <a:xfrm>
            <a:off x="324279" y="1384040"/>
            <a:ext cx="8620423" cy="4525963"/>
          </a:xfrm>
        </p:spPr>
        <p:txBody>
          <a:bodyPr/>
          <a:lstStyle/>
          <a:p>
            <a:r>
              <a:rPr lang="en-US" sz="3200" dirty="0"/>
              <a:t>What are the characteristics of </a:t>
            </a:r>
            <a:r>
              <a:rPr lang="en-US" sz="3200" dirty="0" smtClean="0"/>
              <a:t>higher-performing </a:t>
            </a:r>
            <a:r>
              <a:rPr lang="en-US" sz="3200" dirty="0"/>
              <a:t>employment systems?</a:t>
            </a:r>
          </a:p>
          <a:p>
            <a:pPr marL="0" indent="0">
              <a:buNone/>
            </a:pPr>
            <a:endParaRPr lang="en-US" sz="3200" dirty="0"/>
          </a:p>
          <a:p>
            <a:r>
              <a:rPr lang="en-US" sz="3200" dirty="0"/>
              <a:t>What is the relationship between systems’ characteristics and employment outcomes?</a:t>
            </a:r>
          </a:p>
        </p:txBody>
      </p:sp>
    </p:spTree>
    <p:extLst>
      <p:ext uri="{BB962C8B-B14F-4D97-AF65-F5344CB8AC3E}">
        <p14:creationId xmlns:p14="http://schemas.microsoft.com/office/powerpoint/2010/main" val="9862034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784" y="177495"/>
            <a:ext cx="1770185" cy="194285"/>
          </a:xfrm>
        </p:spPr>
        <p:txBody>
          <a:bodyPr/>
          <a:lstStyle/>
          <a:p>
            <a:r>
              <a:rPr lang="en-CA" sz="800" dirty="0" smtClean="0">
                <a:solidFill>
                  <a:schemeClr val="bg1"/>
                </a:solidFill>
              </a:rPr>
              <a:t>Memorable Quote</a:t>
            </a:r>
            <a:endParaRPr lang="en-CA" sz="800" dirty="0">
              <a:solidFill>
                <a:schemeClr val="bg1"/>
              </a:solidFill>
            </a:endParaRPr>
          </a:p>
        </p:txBody>
      </p:sp>
      <p:sp>
        <p:nvSpPr>
          <p:cNvPr id="3" name="Content Placeholder 2"/>
          <p:cNvSpPr>
            <a:spLocks noGrp="1"/>
          </p:cNvSpPr>
          <p:nvPr>
            <p:ph idx="1"/>
          </p:nvPr>
        </p:nvSpPr>
        <p:spPr>
          <a:xfrm>
            <a:off x="855782" y="541764"/>
            <a:ext cx="7561385" cy="4525963"/>
          </a:xfrm>
        </p:spPr>
        <p:txBody>
          <a:bodyPr/>
          <a:lstStyle/>
          <a:p>
            <a:pPr marL="0" indent="0">
              <a:spcAft>
                <a:spcPts val="6600"/>
              </a:spcAft>
              <a:buNone/>
            </a:pPr>
            <a:r>
              <a:rPr lang="en-US" dirty="0" smtClean="0"/>
              <a:t>“</a:t>
            </a:r>
            <a:r>
              <a:rPr lang="en-US" sz="4000" b="1" i="1" dirty="0" smtClean="0"/>
              <a:t>Employment is a way for people with disabilities to give to the community and see what they have to offer.  </a:t>
            </a:r>
          </a:p>
          <a:p>
            <a:pPr marL="0" indent="0">
              <a:spcAft>
                <a:spcPts val="2800"/>
              </a:spcAft>
              <a:buNone/>
            </a:pPr>
            <a:r>
              <a:rPr lang="en-US" sz="4000" b="1" i="1" dirty="0" smtClean="0"/>
              <a:t>We’re </a:t>
            </a:r>
            <a:r>
              <a:rPr lang="en-US" sz="4000" b="1" i="1" dirty="0"/>
              <a:t>givers, not just takers</a:t>
            </a:r>
            <a:r>
              <a:rPr lang="en-US" sz="4000" dirty="0" smtClean="0"/>
              <a:t>.”</a:t>
            </a:r>
            <a:endParaRPr lang="en-US" dirty="0"/>
          </a:p>
          <a:p>
            <a:pPr marL="0" indent="0">
              <a:buNone/>
            </a:pPr>
            <a:r>
              <a:rPr lang="en-US" dirty="0"/>
              <a:t>     			(Max Barrows, SABE) </a:t>
            </a:r>
          </a:p>
        </p:txBody>
      </p:sp>
    </p:spTree>
    <p:extLst>
      <p:ext uri="{BB962C8B-B14F-4D97-AF65-F5344CB8AC3E}">
        <p14:creationId xmlns:p14="http://schemas.microsoft.com/office/powerpoint/2010/main" val="175057050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Methods</a:t>
            </a:r>
            <a:endParaRPr lang="en-US" dirty="0"/>
          </a:p>
        </p:txBody>
      </p:sp>
      <p:sp>
        <p:nvSpPr>
          <p:cNvPr id="3" name="Content Placeholder 2"/>
          <p:cNvSpPr>
            <a:spLocks noGrp="1"/>
          </p:cNvSpPr>
          <p:nvPr>
            <p:ph idx="1"/>
          </p:nvPr>
        </p:nvSpPr>
        <p:spPr>
          <a:xfrm>
            <a:off x="324279" y="1161144"/>
            <a:ext cx="8819721" cy="4748860"/>
          </a:xfrm>
        </p:spPr>
        <p:txBody>
          <a:bodyPr/>
          <a:lstStyle/>
          <a:p>
            <a:r>
              <a:rPr lang="en-US" sz="3200" dirty="0" smtClean="0"/>
              <a:t>Secondary data analysis to determine higher performing state systems</a:t>
            </a:r>
          </a:p>
          <a:p>
            <a:pPr lvl="1"/>
            <a:r>
              <a:rPr lang="en-US" sz="3200" dirty="0"/>
              <a:t>Composite indicator (IDD, VR, Education</a:t>
            </a:r>
            <a:r>
              <a:rPr lang="en-US" sz="3200" dirty="0" smtClean="0"/>
              <a:t>)</a:t>
            </a:r>
          </a:p>
          <a:p>
            <a:r>
              <a:rPr lang="en-US" sz="3200" dirty="0" smtClean="0"/>
              <a:t>Case studies of higher-performing state systems</a:t>
            </a:r>
          </a:p>
          <a:p>
            <a:r>
              <a:rPr lang="en-US" sz="3200" dirty="0" smtClean="0"/>
              <a:t>Topical state policy analyses that describe challenges and strategies</a:t>
            </a:r>
          </a:p>
          <a:p>
            <a:pPr lvl="1"/>
            <a:r>
              <a:rPr lang="en-US" sz="3200" dirty="0"/>
              <a:t>P</a:t>
            </a:r>
            <a:r>
              <a:rPr lang="en-US" sz="3200" dirty="0" smtClean="0"/>
              <a:t>revocational </a:t>
            </a:r>
            <a:r>
              <a:rPr lang="en-US" sz="3200" dirty="0"/>
              <a:t>services</a:t>
            </a:r>
          </a:p>
          <a:p>
            <a:pPr lvl="1"/>
            <a:r>
              <a:rPr lang="en-US" sz="3200" dirty="0"/>
              <a:t>Support coordination/case management </a:t>
            </a:r>
          </a:p>
          <a:p>
            <a:pPr lvl="1"/>
            <a:r>
              <a:rPr lang="en-US" sz="3200" dirty="0" smtClean="0"/>
              <a:t>The employment </a:t>
            </a:r>
            <a:r>
              <a:rPr lang="en-US" sz="3200" dirty="0"/>
              <a:t>process </a:t>
            </a:r>
            <a:r>
              <a:rPr lang="en-US" sz="3200" dirty="0" smtClean="0"/>
              <a:t>&amp; braiding services</a:t>
            </a:r>
          </a:p>
        </p:txBody>
      </p:sp>
    </p:spTree>
    <p:extLst>
      <p:ext uri="{BB962C8B-B14F-4D97-AF65-F5344CB8AC3E}">
        <p14:creationId xmlns:p14="http://schemas.microsoft.com/office/powerpoint/2010/main" val="151396192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16012"/>
            <a:ext cx="8686800" cy="1143000"/>
          </a:xfrm>
        </p:spPr>
        <p:txBody>
          <a:bodyPr/>
          <a:lstStyle/>
          <a:p>
            <a:r>
              <a:rPr lang="en-US" dirty="0"/>
              <a:t>F</a:t>
            </a:r>
            <a:r>
              <a:rPr lang="en-US" dirty="0" smtClean="0"/>
              <a:t>indings</a:t>
            </a:r>
            <a:r>
              <a:rPr lang="en-US" dirty="0"/>
              <a:t>: </a:t>
            </a:r>
            <a:r>
              <a:rPr lang="en-US" dirty="0" smtClean="0"/>
              <a:t>Composite indicator rankings</a:t>
            </a:r>
            <a:endParaRPr lang="en-US" dirty="0"/>
          </a:p>
        </p:txBody>
      </p:sp>
      <p:graphicFrame>
        <p:nvGraphicFramePr>
          <p:cNvPr id="5" name="Content Placeholder 4" descr="Table listing composite indicator rankings for various States. For each of the listed States, the table shows rank, overall CI Score, IDD Score, VR Score, and Education Score"/>
          <p:cNvGraphicFramePr>
            <a:graphicFrameLocks noGrp="1"/>
          </p:cNvGraphicFramePr>
          <p:nvPr>
            <p:ph idx="1"/>
            <p:extLst>
              <p:ext uri="{D42A27DB-BD31-4B8C-83A1-F6EECF244321}">
                <p14:modId xmlns:p14="http://schemas.microsoft.com/office/powerpoint/2010/main" val="3345342484"/>
              </p:ext>
            </p:extLst>
          </p:nvPr>
        </p:nvGraphicFramePr>
        <p:xfrm>
          <a:off x="0" y="1259012"/>
          <a:ext cx="9144000" cy="5478780"/>
        </p:xfrm>
        <a:graphic>
          <a:graphicData uri="http://schemas.openxmlformats.org/drawingml/2006/table">
            <a:tbl>
              <a:tblPr firstRow="1" firstCol="1" bandRow="1">
                <a:tableStyleId>{5C22544A-7EE6-4342-B048-85BDC9FD1C3A}</a:tableStyleId>
              </a:tblPr>
              <a:tblGrid>
                <a:gridCol w="931210">
                  <a:extLst>
                    <a:ext uri="{9D8B030D-6E8A-4147-A177-3AD203B41FA5}">
                      <a16:colId xmlns="" xmlns:a16="http://schemas.microsoft.com/office/drawing/2014/main" val="20000"/>
                    </a:ext>
                  </a:extLst>
                </a:gridCol>
                <a:gridCol w="1378872">
                  <a:extLst>
                    <a:ext uri="{9D8B030D-6E8A-4147-A177-3AD203B41FA5}">
                      <a16:colId xmlns="" xmlns:a16="http://schemas.microsoft.com/office/drawing/2014/main" val="20001"/>
                    </a:ext>
                  </a:extLst>
                </a:gridCol>
                <a:gridCol w="2032421">
                  <a:extLst>
                    <a:ext uri="{9D8B030D-6E8A-4147-A177-3AD203B41FA5}">
                      <a16:colId xmlns="" xmlns:a16="http://schemas.microsoft.com/office/drawing/2014/main" val="20002"/>
                    </a:ext>
                  </a:extLst>
                </a:gridCol>
                <a:gridCol w="1354317">
                  <a:extLst>
                    <a:ext uri="{9D8B030D-6E8A-4147-A177-3AD203B41FA5}">
                      <a16:colId xmlns="" xmlns:a16="http://schemas.microsoft.com/office/drawing/2014/main" val="20003"/>
                    </a:ext>
                  </a:extLst>
                </a:gridCol>
                <a:gridCol w="1354317">
                  <a:extLst>
                    <a:ext uri="{9D8B030D-6E8A-4147-A177-3AD203B41FA5}">
                      <a16:colId xmlns="" xmlns:a16="http://schemas.microsoft.com/office/drawing/2014/main" val="20004"/>
                    </a:ext>
                  </a:extLst>
                </a:gridCol>
                <a:gridCol w="2092863">
                  <a:extLst>
                    <a:ext uri="{9D8B030D-6E8A-4147-A177-3AD203B41FA5}">
                      <a16:colId xmlns="" xmlns:a16="http://schemas.microsoft.com/office/drawing/2014/main" val="20005"/>
                    </a:ext>
                  </a:extLst>
                </a:gridCol>
              </a:tblGrid>
              <a:tr h="559196">
                <a:tc>
                  <a:txBody>
                    <a:bodyPr/>
                    <a:lstStyle/>
                    <a:p>
                      <a:pPr marL="0" marR="0" algn="l">
                        <a:lnSpc>
                          <a:spcPct val="107000"/>
                        </a:lnSpc>
                        <a:spcBef>
                          <a:spcPts val="0"/>
                        </a:spcBef>
                        <a:spcAft>
                          <a:spcPts val="0"/>
                        </a:spcAft>
                      </a:pPr>
                      <a:r>
                        <a:rPr lang="en-US" sz="2400" dirty="0">
                          <a:effectLst/>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2800" dirty="0">
                          <a:effectLst/>
                        </a:rPr>
                        <a:t>Rank</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2800" dirty="0">
                          <a:effectLst/>
                        </a:rPr>
                        <a:t>Overall CI Score</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2800" dirty="0">
                          <a:effectLst/>
                        </a:rPr>
                        <a:t>IDD Score</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2800" dirty="0">
                          <a:effectLst/>
                        </a:rPr>
                        <a:t>VR Score</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2800" dirty="0">
                          <a:effectLst/>
                        </a:rPr>
                        <a:t>Education Score</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 xmlns:a16="http://schemas.microsoft.com/office/drawing/2014/main" val="10000"/>
                  </a:ext>
                </a:extLst>
              </a:tr>
              <a:tr h="370007">
                <a:tc>
                  <a:txBody>
                    <a:bodyPr/>
                    <a:lstStyle/>
                    <a:p>
                      <a:pPr marL="0" marR="0" algn="l">
                        <a:lnSpc>
                          <a:spcPct val="107000"/>
                        </a:lnSpc>
                        <a:spcBef>
                          <a:spcPts val="0"/>
                        </a:spcBef>
                        <a:spcAft>
                          <a:spcPts val="0"/>
                        </a:spcAft>
                      </a:pPr>
                      <a:r>
                        <a:rPr lang="en-US" sz="2800" b="1" dirty="0">
                          <a:solidFill>
                            <a:schemeClr val="bg1"/>
                          </a:solidFill>
                          <a:effectLst/>
                        </a:rPr>
                        <a:t>MD</a:t>
                      </a:r>
                      <a:endParaRPr lang="en-US" sz="28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400" b="1" dirty="0">
                          <a:solidFill>
                            <a:schemeClr val="tx1"/>
                          </a:solidFill>
                          <a:effectLst/>
                        </a:rPr>
                        <a:t>1</a:t>
                      </a:r>
                      <a:endParaRPr lang="en-US" sz="2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400" b="1" dirty="0">
                          <a:solidFill>
                            <a:schemeClr val="tx1"/>
                          </a:solidFill>
                          <a:effectLst/>
                        </a:rPr>
                        <a:t>47.38</a:t>
                      </a:r>
                      <a:endParaRPr lang="en-US" sz="2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400" b="1" dirty="0">
                          <a:solidFill>
                            <a:schemeClr val="tx1"/>
                          </a:solidFill>
                          <a:effectLst/>
                        </a:rPr>
                        <a:t>21.60</a:t>
                      </a:r>
                      <a:endParaRPr lang="en-US" sz="2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400" b="1" dirty="0">
                          <a:solidFill>
                            <a:schemeClr val="tx1"/>
                          </a:solidFill>
                          <a:effectLst/>
                        </a:rPr>
                        <a:t>15.22</a:t>
                      </a:r>
                      <a:endParaRPr lang="en-US" sz="2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400" b="1" dirty="0">
                          <a:solidFill>
                            <a:schemeClr val="tx1"/>
                          </a:solidFill>
                          <a:effectLst/>
                        </a:rPr>
                        <a:t>10.56</a:t>
                      </a:r>
                      <a:endParaRPr lang="en-US" sz="2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10001"/>
                  </a:ext>
                </a:extLst>
              </a:tr>
              <a:tr h="370007">
                <a:tc>
                  <a:txBody>
                    <a:bodyPr/>
                    <a:lstStyle/>
                    <a:p>
                      <a:pPr marL="0" marR="0" algn="l">
                        <a:lnSpc>
                          <a:spcPct val="107000"/>
                        </a:lnSpc>
                        <a:spcBef>
                          <a:spcPts val="0"/>
                        </a:spcBef>
                        <a:spcAft>
                          <a:spcPts val="0"/>
                        </a:spcAft>
                      </a:pPr>
                      <a:r>
                        <a:rPr lang="en-US" sz="2800" dirty="0">
                          <a:effectLst/>
                        </a:rPr>
                        <a:t>NH</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400" dirty="0">
                          <a:effectLst/>
                        </a:rPr>
                        <a:t>2</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400" dirty="0">
                          <a:effectLst/>
                        </a:rPr>
                        <a:t>47.26</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400">
                          <a:effectLst/>
                        </a:rPr>
                        <a:t>22.76</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400">
                          <a:effectLst/>
                        </a:rPr>
                        <a:t>9.63</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400">
                          <a:effectLst/>
                        </a:rPr>
                        <a:t>14.86</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10002"/>
                  </a:ext>
                </a:extLst>
              </a:tr>
              <a:tr h="370007">
                <a:tc>
                  <a:txBody>
                    <a:bodyPr/>
                    <a:lstStyle/>
                    <a:p>
                      <a:pPr marL="0" marR="0" algn="l">
                        <a:lnSpc>
                          <a:spcPct val="107000"/>
                        </a:lnSpc>
                        <a:spcBef>
                          <a:spcPts val="0"/>
                        </a:spcBef>
                        <a:spcAft>
                          <a:spcPts val="0"/>
                        </a:spcAft>
                      </a:pPr>
                      <a:r>
                        <a:rPr lang="en-US" sz="2800" dirty="0">
                          <a:effectLst/>
                        </a:rPr>
                        <a:t>VT</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400">
                          <a:effectLst/>
                        </a:rPr>
                        <a:t>3</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400" dirty="0">
                          <a:effectLst/>
                        </a:rPr>
                        <a:t>46.88</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400" dirty="0">
                          <a:effectLst/>
                        </a:rPr>
                        <a:t>22.76</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400" dirty="0">
                          <a:effectLst/>
                        </a:rPr>
                        <a:t>13.75</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400">
                          <a:effectLst/>
                        </a:rPr>
                        <a:t>10.37</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10003"/>
                  </a:ext>
                </a:extLst>
              </a:tr>
              <a:tr h="370007">
                <a:tc>
                  <a:txBody>
                    <a:bodyPr/>
                    <a:lstStyle/>
                    <a:p>
                      <a:pPr marL="0" marR="0" algn="l">
                        <a:lnSpc>
                          <a:spcPct val="107000"/>
                        </a:lnSpc>
                        <a:spcBef>
                          <a:spcPts val="0"/>
                        </a:spcBef>
                        <a:spcAft>
                          <a:spcPts val="0"/>
                        </a:spcAft>
                      </a:pPr>
                      <a:r>
                        <a:rPr lang="en-US" sz="2800" dirty="0">
                          <a:effectLst/>
                        </a:rPr>
                        <a:t>OR</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400" dirty="0">
                          <a:effectLst/>
                        </a:rPr>
                        <a:t>4</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400" dirty="0">
                          <a:effectLst/>
                        </a:rPr>
                        <a:t>44.77</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400" dirty="0">
                          <a:effectLst/>
                        </a:rPr>
                        <a:t>21.60</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400" dirty="0">
                          <a:effectLst/>
                        </a:rPr>
                        <a:t>12.81</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400">
                          <a:effectLst/>
                        </a:rPr>
                        <a:t>10.35</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10004"/>
                  </a:ext>
                </a:extLst>
              </a:tr>
              <a:tr h="370007">
                <a:tc>
                  <a:txBody>
                    <a:bodyPr/>
                    <a:lstStyle/>
                    <a:p>
                      <a:pPr marL="0" marR="0" algn="l">
                        <a:lnSpc>
                          <a:spcPct val="107000"/>
                        </a:lnSpc>
                        <a:spcBef>
                          <a:spcPts val="0"/>
                        </a:spcBef>
                        <a:spcAft>
                          <a:spcPts val="0"/>
                        </a:spcAft>
                      </a:pPr>
                      <a:r>
                        <a:rPr lang="en-US" sz="2800" dirty="0">
                          <a:effectLst/>
                        </a:rPr>
                        <a:t>WA</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400">
                          <a:effectLst/>
                        </a:rPr>
                        <a:t>5</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400">
                          <a:effectLst/>
                        </a:rPr>
                        <a:t>44.26</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400" dirty="0">
                          <a:effectLst/>
                        </a:rPr>
                        <a:t>22.84</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400" dirty="0">
                          <a:effectLst/>
                        </a:rPr>
                        <a:t>10.87</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400" dirty="0">
                          <a:effectLst/>
                        </a:rPr>
                        <a:t>10.56</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10005"/>
                  </a:ext>
                </a:extLst>
              </a:tr>
              <a:tr h="370007">
                <a:tc>
                  <a:txBody>
                    <a:bodyPr/>
                    <a:lstStyle/>
                    <a:p>
                      <a:pPr marL="0" marR="0" algn="l">
                        <a:lnSpc>
                          <a:spcPct val="107000"/>
                        </a:lnSpc>
                        <a:spcBef>
                          <a:spcPts val="0"/>
                        </a:spcBef>
                        <a:spcAft>
                          <a:spcPts val="0"/>
                        </a:spcAft>
                      </a:pPr>
                      <a:r>
                        <a:rPr lang="en-US" sz="2800" dirty="0">
                          <a:effectLst/>
                        </a:rPr>
                        <a:t>IA</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400">
                          <a:effectLst/>
                        </a:rPr>
                        <a:t>6</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400">
                          <a:effectLst/>
                        </a:rPr>
                        <a:t>42.48</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400">
                          <a:effectLst/>
                        </a:rPr>
                        <a:t>15.42</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400" dirty="0">
                          <a:effectLst/>
                        </a:rPr>
                        <a:t>13.78</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400" dirty="0">
                          <a:effectLst/>
                        </a:rPr>
                        <a:t>13.28</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10006"/>
                  </a:ext>
                </a:extLst>
              </a:tr>
              <a:tr h="370007">
                <a:tc>
                  <a:txBody>
                    <a:bodyPr/>
                    <a:lstStyle/>
                    <a:p>
                      <a:pPr marL="0" marR="0" algn="l">
                        <a:lnSpc>
                          <a:spcPct val="107000"/>
                        </a:lnSpc>
                        <a:spcBef>
                          <a:spcPts val="0"/>
                        </a:spcBef>
                        <a:spcAft>
                          <a:spcPts val="0"/>
                        </a:spcAft>
                      </a:pPr>
                      <a:r>
                        <a:rPr lang="en-US" sz="2800" dirty="0">
                          <a:effectLst/>
                        </a:rPr>
                        <a:t>OK</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400" dirty="0">
                          <a:effectLst/>
                        </a:rPr>
                        <a:t>7</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400">
                          <a:effectLst/>
                        </a:rPr>
                        <a:t>41.98</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400">
                          <a:effectLst/>
                        </a:rPr>
                        <a:t>21.67</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400">
                          <a:effectLst/>
                        </a:rPr>
                        <a:t>12.79</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400" dirty="0">
                          <a:effectLst/>
                        </a:rPr>
                        <a:t>7.52</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10007"/>
                  </a:ext>
                </a:extLst>
              </a:tr>
              <a:tr h="370007">
                <a:tc>
                  <a:txBody>
                    <a:bodyPr/>
                    <a:lstStyle/>
                    <a:p>
                      <a:pPr marL="0" marR="0" algn="l">
                        <a:lnSpc>
                          <a:spcPct val="107000"/>
                        </a:lnSpc>
                        <a:spcBef>
                          <a:spcPts val="0"/>
                        </a:spcBef>
                        <a:spcAft>
                          <a:spcPts val="0"/>
                        </a:spcAft>
                      </a:pPr>
                      <a:r>
                        <a:rPr lang="en-US" sz="2800" dirty="0">
                          <a:effectLst/>
                        </a:rPr>
                        <a:t>SD</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400">
                          <a:effectLst/>
                        </a:rPr>
                        <a:t>8</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400">
                          <a:effectLst/>
                        </a:rPr>
                        <a:t>40.51</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400">
                          <a:effectLst/>
                        </a:rPr>
                        <a:t>14.33</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400">
                          <a:effectLst/>
                        </a:rPr>
                        <a:t>14.72</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400" dirty="0">
                          <a:effectLst/>
                        </a:rPr>
                        <a:t>11.46</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10008"/>
                  </a:ext>
                </a:extLst>
              </a:tr>
              <a:tr h="370007">
                <a:tc>
                  <a:txBody>
                    <a:bodyPr/>
                    <a:lstStyle/>
                    <a:p>
                      <a:pPr marL="0" marR="0" algn="l">
                        <a:lnSpc>
                          <a:spcPct val="107000"/>
                        </a:lnSpc>
                        <a:spcBef>
                          <a:spcPts val="0"/>
                        </a:spcBef>
                        <a:spcAft>
                          <a:spcPts val="0"/>
                        </a:spcAft>
                      </a:pPr>
                      <a:r>
                        <a:rPr lang="en-US" sz="2800" dirty="0">
                          <a:effectLst/>
                        </a:rPr>
                        <a:t>CO</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400">
                          <a:effectLst/>
                        </a:rPr>
                        <a:t>9</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400">
                          <a:effectLst/>
                        </a:rPr>
                        <a:t>39.78</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400">
                          <a:effectLst/>
                        </a:rPr>
                        <a:t>14.47</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400">
                          <a:effectLst/>
                        </a:rPr>
                        <a:t>13.92</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400" dirty="0">
                          <a:effectLst/>
                        </a:rPr>
                        <a:t>11.39</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10009"/>
                  </a:ext>
                </a:extLst>
              </a:tr>
              <a:tr h="370007">
                <a:tc>
                  <a:txBody>
                    <a:bodyPr/>
                    <a:lstStyle/>
                    <a:p>
                      <a:pPr marL="0" marR="0" algn="l">
                        <a:lnSpc>
                          <a:spcPct val="107000"/>
                        </a:lnSpc>
                        <a:spcBef>
                          <a:spcPts val="0"/>
                        </a:spcBef>
                        <a:spcAft>
                          <a:spcPts val="0"/>
                        </a:spcAft>
                      </a:pPr>
                      <a:r>
                        <a:rPr lang="en-US" sz="2800" dirty="0">
                          <a:effectLst/>
                        </a:rPr>
                        <a:t>DE</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400">
                          <a:effectLst/>
                        </a:rPr>
                        <a:t>10</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400">
                          <a:effectLst/>
                        </a:rPr>
                        <a:t>39.60</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400">
                          <a:effectLst/>
                        </a:rPr>
                        <a:t>19.20</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400">
                          <a:effectLst/>
                        </a:rPr>
                        <a:t>14.32</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400" dirty="0">
                          <a:effectLst/>
                        </a:rPr>
                        <a:t>6.08</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10010"/>
                  </a:ext>
                </a:extLst>
              </a:tr>
            </a:tbl>
          </a:graphicData>
        </a:graphic>
      </p:graphicFrame>
    </p:spTree>
    <p:extLst>
      <p:ext uri="{BB962C8B-B14F-4D97-AF65-F5344CB8AC3E}">
        <p14:creationId xmlns:p14="http://schemas.microsoft.com/office/powerpoint/2010/main" val="318551565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t>
            </a:r>
            <a:r>
              <a:rPr lang="en-US" dirty="0" smtClean="0"/>
              <a:t>indings</a:t>
            </a:r>
            <a:r>
              <a:rPr lang="en-US" dirty="0"/>
              <a:t>: C</a:t>
            </a:r>
            <a:r>
              <a:rPr lang="en-US" dirty="0" smtClean="0"/>
              <a:t>ase </a:t>
            </a:r>
            <a:r>
              <a:rPr lang="en-US" dirty="0"/>
              <a:t>study research </a:t>
            </a:r>
            <a:r>
              <a:rPr lang="en-US" dirty="0" smtClean="0"/>
              <a:t>in MD</a:t>
            </a:r>
            <a:endParaRPr lang="en-US" dirty="0"/>
          </a:p>
        </p:txBody>
      </p:sp>
      <p:sp>
        <p:nvSpPr>
          <p:cNvPr id="3" name="Content Placeholder 2"/>
          <p:cNvSpPr>
            <a:spLocks noGrp="1"/>
          </p:cNvSpPr>
          <p:nvPr>
            <p:ph idx="1"/>
          </p:nvPr>
        </p:nvSpPr>
        <p:spPr>
          <a:xfrm>
            <a:off x="506344" y="1364630"/>
            <a:ext cx="8229600" cy="4525963"/>
          </a:xfrm>
        </p:spPr>
        <p:txBody>
          <a:bodyPr/>
          <a:lstStyle/>
          <a:p>
            <a:r>
              <a:rPr lang="en-US" sz="3200" dirty="0"/>
              <a:t>Success over the </a:t>
            </a:r>
            <a:r>
              <a:rPr lang="en-US" sz="3200" dirty="0" smtClean="0"/>
              <a:t>long term </a:t>
            </a:r>
            <a:r>
              <a:rPr lang="en-US" sz="3200" dirty="0"/>
              <a:t>depends on a cadre of </a:t>
            </a:r>
            <a:r>
              <a:rPr lang="en-US" sz="3200" dirty="0" smtClean="0"/>
              <a:t>stakeholders.</a:t>
            </a:r>
            <a:endParaRPr lang="en-US" sz="3200" dirty="0"/>
          </a:p>
          <a:p>
            <a:r>
              <a:rPr lang="en-US" sz="3200" dirty="0"/>
              <a:t>Leadership is most effective when distributed across multiple levels of </a:t>
            </a:r>
            <a:r>
              <a:rPr lang="en-US" sz="3200" dirty="0" smtClean="0"/>
              <a:t>responsibility.</a:t>
            </a:r>
            <a:endParaRPr lang="en-US" sz="3200" dirty="0"/>
          </a:p>
          <a:p>
            <a:r>
              <a:rPr lang="en-US" sz="3200" dirty="0"/>
              <a:t>Consistent allocation of funds for long-term services for youth exiting schools </a:t>
            </a:r>
            <a:r>
              <a:rPr lang="en-US" sz="3200" dirty="0" smtClean="0"/>
              <a:t>is critical. Cements </a:t>
            </a:r>
            <a:r>
              <a:rPr lang="en-US" sz="3200" dirty="0"/>
              <a:t>expectation for collaboration between school and adult service systems. </a:t>
            </a:r>
          </a:p>
          <a:p>
            <a:endParaRPr lang="en-US" sz="2400" dirty="0"/>
          </a:p>
          <a:p>
            <a:endParaRPr lang="en-US" dirty="0"/>
          </a:p>
        </p:txBody>
      </p:sp>
      <p:sp>
        <p:nvSpPr>
          <p:cNvPr id="4" name="Slide Number Placeholder 3"/>
          <p:cNvSpPr>
            <a:spLocks noGrp="1"/>
          </p:cNvSpPr>
          <p:nvPr>
            <p:ph type="sldNum" sz="quarter" idx="12"/>
          </p:nvPr>
        </p:nvSpPr>
        <p:spPr/>
        <p:txBody>
          <a:bodyPr/>
          <a:lstStyle/>
          <a:p>
            <a:fld id="{915FAA45-AC5B-014B-9F74-53D558B73BE0}" type="slidenum">
              <a:rPr lang="en-US" smtClean="0"/>
              <a:pPr/>
              <a:t>42</a:t>
            </a:fld>
            <a:endParaRPr lang="en-US" dirty="0"/>
          </a:p>
        </p:txBody>
      </p:sp>
    </p:spTree>
    <p:extLst>
      <p:ext uri="{BB962C8B-B14F-4D97-AF65-F5344CB8AC3E}">
        <p14:creationId xmlns:p14="http://schemas.microsoft.com/office/powerpoint/2010/main" val="320626434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Findings: State-level </a:t>
            </a:r>
            <a:r>
              <a:rPr lang="en-US" dirty="0"/>
              <a:t>policy analyses</a:t>
            </a:r>
          </a:p>
        </p:txBody>
      </p:sp>
      <p:sp>
        <p:nvSpPr>
          <p:cNvPr id="3" name="Content Placeholder 2"/>
          <p:cNvSpPr>
            <a:spLocks noGrp="1"/>
          </p:cNvSpPr>
          <p:nvPr>
            <p:ph idx="1"/>
          </p:nvPr>
        </p:nvSpPr>
        <p:spPr>
          <a:xfrm>
            <a:off x="457200" y="1600200"/>
            <a:ext cx="8483600" cy="4525963"/>
          </a:xfrm>
        </p:spPr>
        <p:txBody>
          <a:bodyPr/>
          <a:lstStyle/>
          <a:p>
            <a:r>
              <a:rPr lang="en-US" sz="3200" dirty="0"/>
              <a:t>L</a:t>
            </a:r>
            <a:r>
              <a:rPr lang="en-US" sz="3200" dirty="0" smtClean="0"/>
              <a:t>eadership </a:t>
            </a:r>
            <a:r>
              <a:rPr lang="en-US" sz="3200" dirty="0"/>
              <a:t>through setting values, </a:t>
            </a:r>
            <a:r>
              <a:rPr lang="en-US" sz="3200" dirty="0" smtClean="0"/>
              <a:t>setting direction, </a:t>
            </a:r>
            <a:r>
              <a:rPr lang="en-US" sz="3200" dirty="0"/>
              <a:t>and creating the infrastructure for </a:t>
            </a:r>
            <a:r>
              <a:rPr lang="en-US" sz="3200" dirty="0" smtClean="0"/>
              <a:t>change.</a:t>
            </a:r>
            <a:endParaRPr lang="en-US" sz="3200" dirty="0"/>
          </a:p>
          <a:p>
            <a:pPr lvl="0"/>
            <a:r>
              <a:rPr lang="en-US" sz="3200" dirty="0"/>
              <a:t>Support coordination/case management to increase prioritization of </a:t>
            </a:r>
            <a:r>
              <a:rPr lang="en-US" sz="3200" dirty="0" smtClean="0"/>
              <a:t>employment.</a:t>
            </a:r>
            <a:endParaRPr lang="en-US" sz="3200" dirty="0"/>
          </a:p>
          <a:p>
            <a:pPr lvl="0"/>
            <a:r>
              <a:rPr lang="en-US" sz="3200" dirty="0"/>
              <a:t>Managing the employment </a:t>
            </a:r>
            <a:r>
              <a:rPr lang="en-US" sz="3200" dirty="0" smtClean="0"/>
              <a:t>process, </a:t>
            </a:r>
            <a:r>
              <a:rPr lang="en-US" sz="3200" dirty="0"/>
              <a:t>including sequencing funding with VR (in process</a:t>
            </a:r>
            <a:r>
              <a:rPr lang="en-US" sz="3200" dirty="0" smtClean="0"/>
              <a:t>).</a:t>
            </a:r>
            <a:endParaRPr lang="en-US" sz="3200" dirty="0"/>
          </a:p>
          <a:p>
            <a:pPr marL="0" indent="0">
              <a:buNone/>
            </a:pPr>
            <a:endParaRPr lang="en-US" dirty="0"/>
          </a:p>
        </p:txBody>
      </p:sp>
      <p:sp>
        <p:nvSpPr>
          <p:cNvPr id="4" name="Slide Number Placeholder 3"/>
          <p:cNvSpPr>
            <a:spLocks noGrp="1"/>
          </p:cNvSpPr>
          <p:nvPr>
            <p:ph type="sldNum" sz="quarter" idx="12"/>
          </p:nvPr>
        </p:nvSpPr>
        <p:spPr/>
        <p:txBody>
          <a:bodyPr/>
          <a:lstStyle/>
          <a:p>
            <a:fld id="{915FAA45-AC5B-014B-9F74-53D558B73BE0}" type="slidenum">
              <a:rPr lang="en-US" smtClean="0"/>
              <a:pPr/>
              <a:t>43</a:t>
            </a:fld>
            <a:endParaRPr lang="en-US" dirty="0"/>
          </a:p>
        </p:txBody>
      </p:sp>
    </p:spTree>
    <p:extLst>
      <p:ext uri="{BB962C8B-B14F-4D97-AF65-F5344CB8AC3E}">
        <p14:creationId xmlns:p14="http://schemas.microsoft.com/office/powerpoint/2010/main" val="272844767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Rehabilitation Research and Training Center on Advancing Employment for Individuals with Intellectual and Developmental Disabilities.&#10;A Project of Think Work at the Institute for Community Inclusion, University of Massachusetts Boston "/>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221691" y="914400"/>
            <a:ext cx="8606122" cy="2743200"/>
          </a:xfrm>
        </p:spPr>
      </p:pic>
      <p:sp>
        <p:nvSpPr>
          <p:cNvPr id="5" name="Title 4"/>
          <p:cNvSpPr>
            <a:spLocks noGrp="1"/>
          </p:cNvSpPr>
          <p:nvPr>
            <p:ph type="title"/>
          </p:nvPr>
        </p:nvSpPr>
        <p:spPr>
          <a:xfrm>
            <a:off x="563639" y="4019955"/>
            <a:ext cx="8229600" cy="1143000"/>
          </a:xfrm>
        </p:spPr>
        <p:txBody>
          <a:bodyPr/>
          <a:lstStyle/>
          <a:p>
            <a:pPr lvl="0" eaLnBrk="0" hangingPunct="0">
              <a:spcBef>
                <a:spcPct val="50000"/>
              </a:spcBef>
            </a:pPr>
            <a:r>
              <a:rPr lang="en-US" sz="5400" dirty="0" smtClean="0">
                <a:solidFill>
                  <a:srgbClr val="0C629F"/>
                </a:solidFill>
                <a:latin typeface="GothamHTF-Medium"/>
                <a:cs typeface="GothamHTF-Medium"/>
              </a:rPr>
              <a:t>www.Think</a:t>
            </a:r>
            <a:r>
              <a:rPr lang="en-US" sz="5400" dirty="0" smtClean="0">
                <a:solidFill>
                  <a:srgbClr val="4D8826"/>
                </a:solidFill>
                <a:latin typeface="GothamHTF-Medium"/>
                <a:cs typeface="GothamHTF-Medium"/>
              </a:rPr>
              <a:t>Work</a:t>
            </a:r>
            <a:r>
              <a:rPr lang="en-US" sz="5400" dirty="0" smtClean="0">
                <a:solidFill>
                  <a:srgbClr val="0C629F"/>
                </a:solidFill>
                <a:latin typeface="GothamHTF-Medium"/>
                <a:cs typeface="GothamHTF-Medium"/>
              </a:rPr>
              <a:t>.org/rrtc</a:t>
            </a:r>
            <a:endParaRPr lang="en-CA" dirty="0"/>
          </a:p>
        </p:txBody>
      </p:sp>
      <p:sp>
        <p:nvSpPr>
          <p:cNvPr id="7" name="Content Placeholder 6"/>
          <p:cNvSpPr>
            <a:spLocks noGrp="1"/>
          </p:cNvSpPr>
          <p:nvPr>
            <p:ph sz="half" idx="2"/>
          </p:nvPr>
        </p:nvSpPr>
        <p:spPr>
          <a:xfrm>
            <a:off x="1594751" y="5181600"/>
            <a:ext cx="6312569" cy="944563"/>
          </a:xfrm>
        </p:spPr>
        <p:txBody>
          <a:bodyPr/>
          <a:lstStyle/>
          <a:p>
            <a:pPr marL="0" lvl="0" indent="0" algn="ctr" eaLnBrk="0" hangingPunct="0">
              <a:spcBef>
                <a:spcPct val="0"/>
              </a:spcBef>
              <a:buClrTx/>
              <a:buSzTx/>
              <a:buNone/>
            </a:pPr>
            <a:r>
              <a:rPr lang="en-US" dirty="0">
                <a:solidFill>
                  <a:prstClr val="black"/>
                </a:solidFill>
                <a:latin typeface="Arial" charset="0"/>
                <a:hlinkClick r:id="rId4"/>
              </a:rPr>
              <a:t>john.butterworth@umb.edu</a:t>
            </a:r>
            <a:endParaRPr lang="en-US" dirty="0">
              <a:solidFill>
                <a:prstClr val="black"/>
              </a:solidFill>
              <a:latin typeface="Arial" charset="0"/>
            </a:endParaRPr>
          </a:p>
          <a:p>
            <a:pPr marL="0" lvl="0" indent="0" algn="ctr" eaLnBrk="0" hangingPunct="0">
              <a:spcBef>
                <a:spcPct val="0"/>
              </a:spcBef>
              <a:buClrTx/>
              <a:buSzTx/>
              <a:buNone/>
            </a:pPr>
            <a:r>
              <a:rPr lang="en-US" dirty="0">
                <a:solidFill>
                  <a:prstClr val="black"/>
                </a:solidFill>
                <a:latin typeface="Arial" charset="0"/>
                <a:hlinkClick r:id="rId5"/>
              </a:rPr>
              <a:t>cindy.thomas@umb.edu</a:t>
            </a:r>
            <a:endParaRPr lang="en-US" dirty="0">
              <a:solidFill>
                <a:prstClr val="black"/>
              </a:solidFill>
              <a:latin typeface="Arial" charset="0"/>
            </a:endParaRPr>
          </a:p>
          <a:p>
            <a:pPr marL="0" lvl="0" indent="0" algn="ctr" eaLnBrk="0" hangingPunct="0">
              <a:spcBef>
                <a:spcPct val="0"/>
              </a:spcBef>
              <a:buClrTx/>
              <a:buSzTx/>
              <a:buNone/>
            </a:pPr>
            <a:endParaRPr lang="en-US" dirty="0">
              <a:solidFill>
                <a:prstClr val="black"/>
              </a:solidFill>
              <a:latin typeface="Arial" charset="0"/>
            </a:endParaRPr>
          </a:p>
          <a:p>
            <a:pPr marL="0" indent="0">
              <a:buNone/>
            </a:pPr>
            <a:endParaRPr lang="en-CA" dirty="0"/>
          </a:p>
        </p:txBody>
      </p:sp>
    </p:spTree>
    <p:extLst>
      <p:ext uri="{BB962C8B-B14F-4D97-AF65-F5344CB8AC3E}">
        <p14:creationId xmlns:p14="http://schemas.microsoft.com/office/powerpoint/2010/main" val="3154242800"/>
      </p:ext>
    </p:extLst>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2057" y="-111807"/>
            <a:ext cx="8229600" cy="1143000"/>
          </a:xfrm>
        </p:spPr>
        <p:txBody>
          <a:bodyPr/>
          <a:lstStyle/>
          <a:p>
            <a:r>
              <a:rPr lang="en-US" dirty="0" smtClean="0"/>
              <a:t>Setting the stage</a:t>
            </a:r>
            <a:endParaRPr lang="en-US" dirty="0"/>
          </a:p>
        </p:txBody>
      </p:sp>
      <p:sp>
        <p:nvSpPr>
          <p:cNvPr id="3" name="Content Placeholder 2"/>
          <p:cNvSpPr>
            <a:spLocks noGrp="1"/>
          </p:cNvSpPr>
          <p:nvPr>
            <p:ph idx="1"/>
          </p:nvPr>
        </p:nvSpPr>
        <p:spPr>
          <a:xfrm>
            <a:off x="312057" y="899886"/>
            <a:ext cx="8374743" cy="4771117"/>
          </a:xfrm>
        </p:spPr>
        <p:txBody>
          <a:bodyPr/>
          <a:lstStyle/>
          <a:p>
            <a:r>
              <a:rPr lang="en-US" sz="3200" dirty="0" smtClean="0"/>
              <a:t>Individuals want to work.</a:t>
            </a:r>
          </a:p>
          <a:p>
            <a:r>
              <a:rPr lang="en-US" sz="3200" dirty="0" smtClean="0"/>
              <a:t>Well-established technology exists for employment support.</a:t>
            </a:r>
          </a:p>
          <a:p>
            <a:r>
              <a:rPr lang="en-US" sz="3200" dirty="0" smtClean="0"/>
              <a:t>State and federal policy emphasize work as a priority for public supports.</a:t>
            </a:r>
          </a:p>
          <a:p>
            <a:r>
              <a:rPr lang="en-US" sz="3200" dirty="0" smtClean="0"/>
              <a:t>Only 14% of individuals served by state IDD agencies work in individual integrated jobs.*</a:t>
            </a:r>
            <a:endParaRPr lang="en-US" sz="3200" dirty="0"/>
          </a:p>
        </p:txBody>
      </p:sp>
      <p:sp>
        <p:nvSpPr>
          <p:cNvPr id="4" name="Slide Number Placeholder 3"/>
          <p:cNvSpPr>
            <a:spLocks noGrp="1"/>
          </p:cNvSpPr>
          <p:nvPr>
            <p:ph type="sldNum" sz="quarter" idx="12"/>
          </p:nvPr>
        </p:nvSpPr>
        <p:spPr/>
        <p:txBody>
          <a:bodyPr/>
          <a:lstStyle/>
          <a:p>
            <a:fld id="{915FAA45-AC5B-014B-9F74-53D558B73BE0}" type="slidenum">
              <a:rPr lang="en-US" smtClean="0"/>
              <a:pPr/>
              <a:t>5</a:t>
            </a:fld>
            <a:endParaRPr lang="en-US" dirty="0"/>
          </a:p>
        </p:txBody>
      </p:sp>
      <p:sp>
        <p:nvSpPr>
          <p:cNvPr id="5" name="TextBox 4"/>
          <p:cNvSpPr txBox="1"/>
          <p:nvPr/>
        </p:nvSpPr>
        <p:spPr>
          <a:xfrm>
            <a:off x="649357" y="5813621"/>
            <a:ext cx="4854214" cy="461665"/>
          </a:xfrm>
          <a:prstGeom prst="rect">
            <a:avLst/>
          </a:prstGeom>
          <a:noFill/>
        </p:spPr>
        <p:txBody>
          <a:bodyPr wrap="none" rtlCol="0">
            <a:spAutoFit/>
          </a:bodyPr>
          <a:lstStyle/>
          <a:p>
            <a:r>
              <a:rPr lang="en-US" sz="2400" dirty="0" smtClean="0">
                <a:latin typeface="Candara" charset="0"/>
                <a:ea typeface="Candara" charset="0"/>
                <a:cs typeface="Candara" charset="0"/>
              </a:rPr>
              <a:t>*</a:t>
            </a:r>
            <a:r>
              <a:rPr lang="en-US" sz="2400" smtClean="0">
                <a:latin typeface="Candara" charset="0"/>
                <a:ea typeface="Candara" charset="0"/>
                <a:cs typeface="Candara" charset="0"/>
              </a:rPr>
              <a:t>National Core Indicators, 2015-2016</a:t>
            </a:r>
            <a:endParaRPr lang="en-US" sz="2400">
              <a:latin typeface="Candara" charset="0"/>
              <a:ea typeface="Candara" charset="0"/>
              <a:cs typeface="Candara" charset="0"/>
            </a:endParaRPr>
          </a:p>
        </p:txBody>
      </p:sp>
    </p:spTree>
    <p:extLst>
      <p:ext uri="{BB962C8B-B14F-4D97-AF65-F5344CB8AC3E}">
        <p14:creationId xmlns:p14="http://schemas.microsoft.com/office/powerpoint/2010/main" val="23279481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a:spLocks noGrp="1" noChangeArrowheads="1"/>
          </p:cNvSpPr>
          <p:nvPr>
            <p:ph type="title"/>
          </p:nvPr>
        </p:nvSpPr>
        <p:spPr>
          <a:xfrm>
            <a:off x="457199" y="274638"/>
            <a:ext cx="8440615" cy="1143000"/>
          </a:xfrm>
        </p:spPr>
        <p:txBody>
          <a:bodyPr/>
          <a:lstStyle/>
          <a:p>
            <a:r>
              <a:rPr lang="en-US" sz="3600" b="1" dirty="0">
                <a:solidFill>
                  <a:schemeClr val="tx2">
                    <a:lumMod val="60000"/>
                    <a:lumOff val="40000"/>
                  </a:schemeClr>
                </a:solidFill>
              </a:rPr>
              <a:t>Number in Employment and Day Services</a:t>
            </a:r>
            <a:endParaRPr lang="en-US" sz="2400" b="1" dirty="0">
              <a:solidFill>
                <a:schemeClr val="tx2">
                  <a:lumMod val="60000"/>
                  <a:lumOff val="40000"/>
                </a:schemeClr>
              </a:solidFill>
            </a:endParaRPr>
          </a:p>
        </p:txBody>
      </p:sp>
      <p:pic>
        <p:nvPicPr>
          <p:cNvPr id="9" name="Content Placeholder 8" descr="Line chart showing the number in employment and day services. The following numbers are approximate based on the chart:&#10;In 1990, 53,000 were in integrated employment, 195,000 were in facility-based employment, 313,000 were in non-work&#10;In 1993, 76,000 were in integrated employment, 227,000 were in facility-based employment, 369,000 were in non-work&#10;In 1996, 93,000 were in integrated employment, 256,000 were in facility-based employment, 417,000 were in non-work&#10;In 1999, 110,000 were in integrated employment, 269,000 were in facility-based employment, 458,000 were in non-work&#10;In 2004, 106,000 were in integrated employment, 248,000 were in facility-based employment, 503,000 were in non-work&#10;In 2008, 112,000 were in integrated employment, 246,000 were in facility-based employment, 536,000 were in non-work&#10;In 2012, 113,000 were in integrated employment, 244,000 were in facility-based employment, 604,000 were in non-work&#10;In 2015, 114,000 were in integrated employment, 228,0000 were in facility-based employment, 613,000 were in non-work&#10;"/>
          <p:cNvPicPr>
            <a:picLocks noGrp="1" noChangeAspect="1"/>
          </p:cNvPicPr>
          <p:nvPr>
            <p:ph sz="half" idx="1"/>
          </p:nvPr>
        </p:nvPicPr>
        <p:blipFill>
          <a:blip r:embed="rId3" cstate="email">
            <a:extLst>
              <a:ext uri="{28A0092B-C50C-407E-A947-70E740481C1C}">
                <a14:useLocalDpi xmlns:a14="http://schemas.microsoft.com/office/drawing/2010/main" val="0"/>
              </a:ext>
            </a:extLst>
          </a:blip>
          <a:stretch>
            <a:fillRect/>
          </a:stretch>
        </p:blipFill>
        <p:spPr>
          <a:xfrm>
            <a:off x="381003" y="1377406"/>
            <a:ext cx="8227830" cy="4639935"/>
          </a:xfrm>
        </p:spPr>
      </p:pic>
      <p:sp>
        <p:nvSpPr>
          <p:cNvPr id="7" name="Content Placeholder 6"/>
          <p:cNvSpPr>
            <a:spLocks noGrp="1"/>
          </p:cNvSpPr>
          <p:nvPr>
            <p:ph sz="half" idx="2"/>
          </p:nvPr>
        </p:nvSpPr>
        <p:spPr>
          <a:xfrm>
            <a:off x="228601" y="5931873"/>
            <a:ext cx="5421923" cy="721825"/>
          </a:xfrm>
        </p:spPr>
        <p:txBody>
          <a:bodyPr/>
          <a:lstStyle/>
          <a:p>
            <a:pPr marL="0" lvl="0" indent="0" eaLnBrk="0" hangingPunct="0">
              <a:spcBef>
                <a:spcPct val="0"/>
              </a:spcBef>
              <a:buClrTx/>
              <a:buSzTx/>
              <a:buNone/>
            </a:pPr>
            <a:r>
              <a:rPr lang="en-US" sz="2400" dirty="0">
                <a:solidFill>
                  <a:prstClr val="black"/>
                </a:solidFill>
                <a:latin typeface="Candara" charset="0"/>
                <a:ea typeface="Candara" charset="0"/>
                <a:cs typeface="Candara" charset="0"/>
              </a:rPr>
              <a:t>Source: ICI </a:t>
            </a:r>
            <a:r>
              <a:rPr lang="en-US" sz="2400" dirty="0">
                <a:solidFill>
                  <a:srgbClr val="000000"/>
                </a:solidFill>
                <a:latin typeface="Candara" charset="0"/>
                <a:ea typeface="Candara" charset="0"/>
                <a:cs typeface="Candara" charset="0"/>
              </a:rPr>
              <a:t>National Survey of State IDD Agency Day and Employment </a:t>
            </a:r>
            <a:r>
              <a:rPr lang="en-US" sz="2400" dirty="0" smtClean="0">
                <a:solidFill>
                  <a:srgbClr val="000000"/>
                </a:solidFill>
                <a:latin typeface="Candara" charset="0"/>
                <a:ea typeface="Candara" charset="0"/>
                <a:cs typeface="Candara" charset="0"/>
              </a:rPr>
              <a:t>Services</a:t>
            </a:r>
            <a:endParaRPr lang="en-CA" dirty="0"/>
          </a:p>
        </p:txBody>
      </p:sp>
    </p:spTree>
    <p:extLst>
      <p:ext uri="{BB962C8B-B14F-4D97-AF65-F5344CB8AC3E}">
        <p14:creationId xmlns:p14="http://schemas.microsoft.com/office/powerpoint/2010/main" val="18132626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a:xfrm>
            <a:off x="457200" y="5009"/>
            <a:ext cx="8229600" cy="1143000"/>
          </a:xfrm>
        </p:spPr>
        <p:txBody>
          <a:bodyPr/>
          <a:lstStyle/>
          <a:p>
            <a:pPr algn="ctr" eaLnBrk="1" hangingPunct="1"/>
            <a:r>
              <a:rPr dirty="0">
                <a:solidFill>
                  <a:schemeClr val="tx2">
                    <a:lumMod val="60000"/>
                    <a:lumOff val="40000"/>
                  </a:schemeClr>
                </a:solidFill>
                <a:latin typeface="Candara" charset="0"/>
              </a:rPr>
              <a:t>Holistic Perspective</a:t>
            </a:r>
          </a:p>
        </p:txBody>
      </p:sp>
      <p:pic>
        <p:nvPicPr>
          <p:cNvPr id="5" name="Content Placeholder 4" descr="Diagram showing &quot;Holistic Perspective&quot;. This Diagram has four overlapping green circles. The labels in the green circles are (clockwise starting from the top): Employment Supports, State Policy and Strategy, Community Rehabilitation Provider Practices, and Individuals and Families. Outside of the green circles are the words: Workplace, Federal Policy, and Community &amp; Labor Market. At the center of the green circles, in a blue box, are the words Individual Employment Outcomes.  "/>
          <p:cNvPicPr>
            <a:picLocks noGrp="1" noChangeAspect="1"/>
          </p:cNvPicPr>
          <p:nvPr>
            <p:ph idx="1"/>
          </p:nvPr>
        </p:nvPicPr>
        <p:blipFill>
          <a:blip r:embed="rId3" cstate="email">
            <a:extLst>
              <a:ext uri="{28A0092B-C50C-407E-A947-70E740481C1C}">
                <a14:useLocalDpi xmlns:a14="http://schemas.microsoft.com/office/drawing/2010/main" val="0"/>
              </a:ext>
            </a:extLst>
          </a:blip>
          <a:stretch>
            <a:fillRect/>
          </a:stretch>
        </p:blipFill>
        <p:spPr>
          <a:xfrm>
            <a:off x="-110134" y="838360"/>
            <a:ext cx="9371597" cy="6148594"/>
          </a:xfrm>
        </p:spPr>
      </p:pic>
    </p:spTree>
    <p:extLst>
      <p:ext uri="{BB962C8B-B14F-4D97-AF65-F5344CB8AC3E}">
        <p14:creationId xmlns:p14="http://schemas.microsoft.com/office/powerpoint/2010/main" val="3384165855"/>
      </p:ext>
    </p:extLst>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92836" cy="1143000"/>
          </a:xfrm>
        </p:spPr>
        <p:txBody>
          <a:bodyPr/>
          <a:lstStyle/>
          <a:p>
            <a:r>
              <a:rPr lang="en-US" dirty="0" smtClean="0"/>
              <a:t>Examples of stakeholder engagement</a:t>
            </a:r>
            <a:endParaRPr lang="en-US" dirty="0"/>
          </a:p>
        </p:txBody>
      </p:sp>
      <p:sp>
        <p:nvSpPr>
          <p:cNvPr id="3" name="Content Placeholder 2"/>
          <p:cNvSpPr>
            <a:spLocks noGrp="1"/>
          </p:cNvSpPr>
          <p:nvPr>
            <p:ph idx="1"/>
          </p:nvPr>
        </p:nvSpPr>
        <p:spPr/>
        <p:txBody>
          <a:bodyPr/>
          <a:lstStyle/>
          <a:p>
            <a:r>
              <a:rPr lang="en-US" sz="3200" dirty="0" smtClean="0"/>
              <a:t>Dissemination partners</a:t>
            </a:r>
          </a:p>
          <a:p>
            <a:r>
              <a:rPr lang="en-US" sz="3200" dirty="0" smtClean="0"/>
              <a:t>Project advisors</a:t>
            </a:r>
          </a:p>
          <a:p>
            <a:r>
              <a:rPr lang="en-US" sz="3200" dirty="0" smtClean="0"/>
              <a:t>Member checking</a:t>
            </a:r>
          </a:p>
          <a:p>
            <a:r>
              <a:rPr lang="en-US" sz="3200" dirty="0" smtClean="0"/>
              <a:t>Bi-monthly 44 webinar series (400+/webinar) </a:t>
            </a:r>
          </a:p>
          <a:p>
            <a:r>
              <a:rPr lang="en-US" sz="3200" dirty="0"/>
              <a:t>S</a:t>
            </a:r>
            <a:r>
              <a:rPr lang="en-US" sz="3200" dirty="0" smtClean="0"/>
              <a:t>ocial media presence </a:t>
            </a:r>
          </a:p>
          <a:p>
            <a:r>
              <a:rPr lang="en-US" sz="3200" dirty="0" smtClean="0"/>
              <a:t>State of the Science process</a:t>
            </a:r>
          </a:p>
          <a:p>
            <a:pPr lvl="1"/>
            <a:r>
              <a:rPr lang="en-US" sz="2800" dirty="0" smtClean="0"/>
              <a:t>Sponsored presentation/feedback sessions</a:t>
            </a:r>
          </a:p>
          <a:p>
            <a:pPr lvl="1"/>
            <a:r>
              <a:rPr lang="en-US" sz="2800" dirty="0" err="1" smtClean="0"/>
              <a:t>IdeaScale</a:t>
            </a:r>
            <a:endParaRPr lang="en-US" sz="2800" dirty="0" smtClean="0"/>
          </a:p>
          <a:p>
            <a:pPr lvl="1"/>
            <a:r>
              <a:rPr lang="en-US" sz="2800" dirty="0" smtClean="0"/>
              <a:t>Invited meeting</a:t>
            </a:r>
          </a:p>
          <a:p>
            <a:endParaRPr lang="en-US" sz="3200" dirty="0"/>
          </a:p>
        </p:txBody>
      </p:sp>
      <p:sp>
        <p:nvSpPr>
          <p:cNvPr id="4" name="Slide Number Placeholder 3"/>
          <p:cNvSpPr>
            <a:spLocks noGrp="1"/>
          </p:cNvSpPr>
          <p:nvPr>
            <p:ph type="sldNum" sz="quarter" idx="12"/>
          </p:nvPr>
        </p:nvSpPr>
        <p:spPr/>
        <p:txBody>
          <a:bodyPr/>
          <a:lstStyle/>
          <a:p>
            <a:fld id="{915FAA45-AC5B-014B-9F74-53D558B73BE0}" type="slidenum">
              <a:rPr lang="en-US" smtClean="0"/>
              <a:pPr/>
              <a:t>8</a:t>
            </a:fld>
            <a:endParaRPr lang="en-US" dirty="0"/>
          </a:p>
        </p:txBody>
      </p:sp>
    </p:spTree>
    <p:extLst>
      <p:ext uri="{BB962C8B-B14F-4D97-AF65-F5344CB8AC3E}">
        <p14:creationId xmlns:p14="http://schemas.microsoft.com/office/powerpoint/2010/main" val="32931399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51964"/>
            <a:ext cx="8229600" cy="1143000"/>
          </a:xfrm>
        </p:spPr>
        <p:txBody>
          <a:bodyPr/>
          <a:lstStyle/>
          <a:p>
            <a:r>
              <a:rPr lang="en-US" dirty="0">
                <a:latin typeface="Candara" panose="020E0502030303020204" pitchFamily="34" charset="0"/>
              </a:rPr>
              <a:t>Strand 1: Individual and family </a:t>
            </a:r>
            <a:r>
              <a:rPr lang="en-US" dirty="0" smtClean="0">
                <a:latin typeface="Candara" panose="020E0502030303020204" pitchFamily="34" charset="0"/>
              </a:rPr>
              <a:t>engagement</a:t>
            </a:r>
            <a:br>
              <a:rPr lang="en-US" dirty="0" smtClean="0">
                <a:latin typeface="Candara" panose="020E0502030303020204" pitchFamily="34" charset="0"/>
              </a:rPr>
            </a:br>
            <a:r>
              <a:rPr lang="en-US" dirty="0" smtClean="0">
                <a:latin typeface="Candara" panose="020E0502030303020204" pitchFamily="34" charset="0"/>
              </a:rPr>
              <a:t/>
            </a:r>
            <a:br>
              <a:rPr lang="en-US" dirty="0" smtClean="0">
                <a:latin typeface="Candara" panose="020E0502030303020204" pitchFamily="34" charset="0"/>
              </a:rPr>
            </a:br>
            <a:r>
              <a:rPr lang="en-US" dirty="0" smtClean="0">
                <a:latin typeface="Candara" panose="020E0502030303020204" pitchFamily="34" charset="0"/>
              </a:rPr>
              <a:t>Goal</a:t>
            </a:r>
            <a:endParaRPr lang="en-US" dirty="0"/>
          </a:p>
        </p:txBody>
      </p:sp>
      <p:sp>
        <p:nvSpPr>
          <p:cNvPr id="5" name="Content Placeholder 4"/>
          <p:cNvSpPr>
            <a:spLocks noGrp="1"/>
          </p:cNvSpPr>
          <p:nvPr>
            <p:ph idx="1"/>
          </p:nvPr>
        </p:nvSpPr>
        <p:spPr>
          <a:xfrm>
            <a:off x="457200" y="1282151"/>
            <a:ext cx="8229600" cy="4525963"/>
          </a:xfrm>
        </p:spPr>
        <p:txBody>
          <a:bodyPr/>
          <a:lstStyle/>
          <a:p>
            <a:pPr marL="0" indent="0">
              <a:buNone/>
            </a:pPr>
            <a:endParaRPr lang="en-US" b="1" dirty="0" smtClean="0"/>
          </a:p>
          <a:p>
            <a:pPr marL="0" indent="0">
              <a:buNone/>
            </a:pPr>
            <a:endParaRPr lang="en-US" b="1" dirty="0" smtClean="0"/>
          </a:p>
          <a:p>
            <a:pPr marL="0" indent="0">
              <a:buNone/>
            </a:pPr>
            <a:endParaRPr lang="en-US" b="1" dirty="0" smtClean="0"/>
          </a:p>
          <a:p>
            <a:pPr marL="0" indent="0">
              <a:buNone/>
            </a:pPr>
            <a:endParaRPr lang="en-US" dirty="0" smtClean="0"/>
          </a:p>
          <a:p>
            <a:pPr marL="0" indent="0">
              <a:buNone/>
            </a:pPr>
            <a:r>
              <a:rPr lang="en-US" sz="3200" dirty="0" smtClean="0"/>
              <a:t>Develop </a:t>
            </a:r>
            <a:r>
              <a:rPr lang="en-US" sz="3200" dirty="0"/>
              <a:t>and test </a:t>
            </a:r>
            <a:r>
              <a:rPr lang="en-US" sz="3200" dirty="0" smtClean="0"/>
              <a:t>an information</a:t>
            </a:r>
            <a:r>
              <a:rPr lang="en-US" sz="3200" dirty="0"/>
              <a:t>, outreach, and support framework for individuals and </a:t>
            </a:r>
            <a:r>
              <a:rPr lang="en-US" sz="3200" dirty="0" smtClean="0"/>
              <a:t>families.</a:t>
            </a:r>
          </a:p>
        </p:txBody>
      </p:sp>
      <p:sp>
        <p:nvSpPr>
          <p:cNvPr id="3" name="Slide Number Placeholder 2"/>
          <p:cNvSpPr>
            <a:spLocks noGrp="1"/>
          </p:cNvSpPr>
          <p:nvPr>
            <p:ph type="sldNum" sz="quarter" idx="12"/>
          </p:nvPr>
        </p:nvSpPr>
        <p:spPr/>
        <p:txBody>
          <a:bodyPr/>
          <a:lstStyle/>
          <a:p>
            <a:fld id="{915FAA45-AC5B-014B-9F74-53D558B73BE0}" type="slidenum">
              <a:rPr lang="en-US" smtClean="0"/>
              <a:pPr/>
              <a:t>9</a:t>
            </a:fld>
            <a:endParaRPr lang="en-US" dirty="0"/>
          </a:p>
        </p:txBody>
      </p:sp>
    </p:spTree>
    <p:extLst>
      <p:ext uri="{BB962C8B-B14F-4D97-AF65-F5344CB8AC3E}">
        <p14:creationId xmlns:p14="http://schemas.microsoft.com/office/powerpoint/2010/main" val="1291181926"/>
      </p:ext>
    </p:extLst>
  </p:cSld>
  <p:clrMapOvr>
    <a:masterClrMapping/>
  </p:clrMapOvr>
</p:sld>
</file>

<file path=ppt/theme/theme1.xml><?xml version="1.0" encoding="utf-8"?>
<a:theme xmlns:a="http://schemas.openxmlformats.org/drawingml/2006/main" name="ThinkWork- Candara-Adobe friendly">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45092</TotalTime>
  <Words>1637</Words>
  <Application>Microsoft Office PowerPoint</Application>
  <PresentationFormat>On-screen Show (4:3)</PresentationFormat>
  <Paragraphs>326</Paragraphs>
  <Slides>44</Slides>
  <Notes>34</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44</vt:i4>
      </vt:variant>
    </vt:vector>
  </HeadingPairs>
  <TitlesOfParts>
    <vt:vector size="56" baseType="lpstr">
      <vt:lpstr>MS PGothic</vt:lpstr>
      <vt:lpstr>MS PGothic</vt:lpstr>
      <vt:lpstr>Arial</vt:lpstr>
      <vt:lpstr>Calibri</vt:lpstr>
      <vt:lpstr>Candara</vt:lpstr>
      <vt:lpstr>Gill Sans</vt:lpstr>
      <vt:lpstr>GothamHTF-Medium</vt:lpstr>
      <vt:lpstr>Times</vt:lpstr>
      <vt:lpstr>Times New Roman</vt:lpstr>
      <vt:lpstr>Wingdings</vt:lpstr>
      <vt:lpstr>ヒラギノ角ゴ Pro W3</vt:lpstr>
      <vt:lpstr>ThinkWork- Candara-Adobe friendly</vt:lpstr>
      <vt:lpstr>Building an evidence-based holistic approach for advancing integrated employment</vt:lpstr>
      <vt:lpstr>Acknowledgements</vt:lpstr>
      <vt:lpstr>Project Partners</vt:lpstr>
      <vt:lpstr>Memorable Quote</vt:lpstr>
      <vt:lpstr>Setting the stage</vt:lpstr>
      <vt:lpstr>Number in Employment and Day Services</vt:lpstr>
      <vt:lpstr>Holistic Perspective</vt:lpstr>
      <vt:lpstr>Examples of stakeholder engagement</vt:lpstr>
      <vt:lpstr>Strand 1: Individual and family engagement  Goal</vt:lpstr>
      <vt:lpstr>What we know from past research</vt:lpstr>
      <vt:lpstr>Research questions </vt:lpstr>
      <vt:lpstr>Method </vt:lpstr>
      <vt:lpstr>Findings: Scoping literature review Themes</vt:lpstr>
      <vt:lpstr>Findings: Scoping literature review Strategies  </vt:lpstr>
      <vt:lpstr>Findings: Online focus groups and forums</vt:lpstr>
      <vt:lpstr>Intervention (ongoing) </vt:lpstr>
      <vt:lpstr>Strand 2: Employment support practices  Goal</vt:lpstr>
      <vt:lpstr>What we know from past research</vt:lpstr>
      <vt:lpstr>Research questions</vt:lpstr>
      <vt:lpstr>Methods</vt:lpstr>
      <vt:lpstr>Findings: Interviews</vt:lpstr>
      <vt:lpstr>Comprehensive Model of Employment Support</vt:lpstr>
      <vt:lpstr>Intervention: Employment supports (ongoing)</vt:lpstr>
      <vt:lpstr>Preliminary findings: Employment consultant time distribution </vt:lpstr>
      <vt:lpstr>Preliminary findings: Time spent on finding jobs</vt:lpstr>
      <vt:lpstr>Strand 3: Community Rehabilitation Providers (CRPs)  Goal</vt:lpstr>
      <vt:lpstr>What we know from past research</vt:lpstr>
      <vt:lpstr>Research questions</vt:lpstr>
      <vt:lpstr>Methods</vt:lpstr>
      <vt:lpstr>Findings: Delphi panel Organizational factors ranked by perceived importance</vt:lpstr>
      <vt:lpstr>Findings: Delphi panel (continued)</vt:lpstr>
      <vt:lpstr>Findings: Case studies</vt:lpstr>
      <vt:lpstr>Organizational Transformation</vt:lpstr>
      <vt:lpstr>Intervention (ongoing)</vt:lpstr>
      <vt:lpstr>Agency Change Toolkit</vt:lpstr>
      <vt:lpstr>Strand 4:  Aligning policy and practice across state agencies  Goal</vt:lpstr>
      <vt:lpstr>What we know from past research</vt:lpstr>
      <vt:lpstr>What we know from past research  Higher-Performing States Model</vt:lpstr>
      <vt:lpstr>Research questions </vt:lpstr>
      <vt:lpstr>Methods</vt:lpstr>
      <vt:lpstr>Findings: Composite indicator rankings</vt:lpstr>
      <vt:lpstr>Findings: Case study research in MD</vt:lpstr>
      <vt:lpstr>Findings: State-level policy analyses</vt:lpstr>
      <vt:lpstr>www.ThinkWork.org/rrtc</vt:lpstr>
    </vt:vector>
  </TitlesOfParts>
  <Company>University of Massachusetts Boston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Building an evidence-based holistic approach for advancing integrated employment</dc:title>
  <dc:subject>Building an evidence-based holistic approach for advancing integrated employment</dc:subject>
  <dc:creator>University of Massachusetts Boston;UMass Boston;Think Work</dc:creator>
  <cp:keywords>University of Massachusetts Boston; UMass Boston; Think Work; Advancing Employment; Intellectual Disabilities; Developmental Disabilities; Employment Support; Employment consultant time distribution; Organizational Transformation;</cp:keywords>
  <cp:lastModifiedBy>Allison Cohen Hall</cp:lastModifiedBy>
  <cp:revision>568</cp:revision>
  <cp:lastPrinted>2017-06-27T23:30:56Z</cp:lastPrinted>
  <dcterms:created xsi:type="dcterms:W3CDTF">2014-06-04T15:17:22Z</dcterms:created>
  <dcterms:modified xsi:type="dcterms:W3CDTF">2017-09-26T20:44:33Z</dcterms:modified>
</cp:coreProperties>
</file>